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notesMasterIdLst>
    <p:notesMasterId r:id="rId27"/>
  </p:notesMasterIdLst>
  <p:sldIdLst>
    <p:sldId id="256" r:id="rId2"/>
    <p:sldId id="274" r:id="rId3"/>
    <p:sldId id="258" r:id="rId4"/>
    <p:sldId id="259" r:id="rId5"/>
    <p:sldId id="261" r:id="rId6"/>
    <p:sldId id="262" r:id="rId7"/>
    <p:sldId id="263" r:id="rId8"/>
    <p:sldId id="264" r:id="rId9"/>
    <p:sldId id="275" r:id="rId10"/>
    <p:sldId id="260" r:id="rId11"/>
    <p:sldId id="277" r:id="rId12"/>
    <p:sldId id="265" r:id="rId13"/>
    <p:sldId id="266" r:id="rId14"/>
    <p:sldId id="278" r:id="rId15"/>
    <p:sldId id="267" r:id="rId16"/>
    <p:sldId id="279" r:id="rId17"/>
    <p:sldId id="268" r:id="rId18"/>
    <p:sldId id="269" r:id="rId19"/>
    <p:sldId id="270" r:id="rId20"/>
    <p:sldId id="280" r:id="rId21"/>
    <p:sldId id="271" r:id="rId22"/>
    <p:sldId id="272" r:id="rId23"/>
    <p:sldId id="281" r:id="rId24"/>
    <p:sldId id="273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75638-5C08-40A2-A72C-240622FE074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9828E-591B-4FA8-AD86-3A823BCED7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84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9828E-591B-4FA8-AD86-3A823BCED7F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46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16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6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19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35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27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64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4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61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8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18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Битовые операции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7957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1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наименьшее натуральное число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53 ≠ 0) → ((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41 = 0) → 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≠ 0))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2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7957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1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наименьшее натуральное число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53 ≠ 0) → ((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41 = 0) → 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≠ 0))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b="1" i="1" dirty="0" smtClean="0">
                <a:sym typeface="Symbol"/>
              </a:rPr>
              <a:t>Решение. </a:t>
            </a:r>
            <a:r>
              <a:rPr lang="ru-RU" sz="2000" dirty="0" smtClean="0">
                <a:sym typeface="Symbol"/>
              </a:rPr>
              <a:t>Запишем выражение в виде</a:t>
            </a:r>
          </a:p>
          <a:p>
            <a:pPr marL="324000" indent="0" algn="ctr">
              <a:spcBef>
                <a:spcPts val="600"/>
              </a:spcBef>
              <a:buNone/>
            </a:pPr>
            <a:r>
              <a:rPr lang="ru-RU" sz="2000" dirty="0" smtClean="0">
                <a:sym typeface="Symbol"/>
              </a:rPr>
              <a:t>Z</a:t>
            </a:r>
            <a:r>
              <a:rPr lang="ru-RU" sz="2000" baseline="-25000" dirty="0" smtClean="0">
                <a:sym typeface="Symbol"/>
              </a:rPr>
              <a:t>53</a:t>
            </a:r>
            <a:r>
              <a:rPr lang="ru-RU" sz="2000" dirty="0" smtClean="0">
                <a:sym typeface="Symbol"/>
              </a:rPr>
              <a:t> → (Z</a:t>
            </a:r>
            <a:r>
              <a:rPr lang="ru-RU" sz="2000" baseline="-25000" dirty="0" smtClean="0">
                <a:sym typeface="Symbol"/>
              </a:rPr>
              <a:t>41</a:t>
            </a:r>
            <a:r>
              <a:rPr lang="ru-RU" sz="2000" dirty="0" smtClean="0">
                <a:sym typeface="Symbol"/>
              </a:rPr>
              <a:t> → A).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 Упрощаем выражение, раскрывая импликацию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Z</a:t>
            </a:r>
            <a:r>
              <a:rPr lang="ru-RU" sz="2000" baseline="-24000" dirty="0" smtClean="0">
                <a:sym typeface="Symbol"/>
              </a:rPr>
              <a:t>53</a:t>
            </a:r>
            <a:r>
              <a:rPr lang="ru-RU" sz="2000" dirty="0" smtClean="0">
                <a:sym typeface="Symbol"/>
              </a:rPr>
              <a:t> → (Z</a:t>
            </a:r>
            <a:r>
              <a:rPr lang="ru-RU" sz="2000" baseline="-25000" dirty="0" smtClean="0">
                <a:sym typeface="Symbol"/>
              </a:rPr>
              <a:t>41</a:t>
            </a:r>
            <a:r>
              <a:rPr lang="ru-RU" sz="2000" dirty="0" smtClean="0">
                <a:sym typeface="Symbol"/>
              </a:rPr>
              <a:t> → A</a:t>
            </a:r>
            <a:r>
              <a:rPr lang="en-US" sz="2000" dirty="0" smtClean="0">
                <a:sym typeface="Symbol"/>
              </a:rPr>
              <a:t>) = </a:t>
            </a: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53</a:t>
            </a:r>
            <a:r>
              <a:rPr lang="ru-RU" sz="2000" dirty="0" smtClean="0">
                <a:sym typeface="Symbol"/>
              </a:rPr>
              <a:t> + Z</a:t>
            </a:r>
            <a:r>
              <a:rPr lang="ru-RU" sz="2000" baseline="-25000" dirty="0" smtClean="0">
                <a:sym typeface="Symbol"/>
              </a:rPr>
              <a:t>41</a:t>
            </a:r>
            <a:r>
              <a:rPr lang="ru-RU" sz="2000" dirty="0" smtClean="0">
                <a:sym typeface="Symbol"/>
              </a:rPr>
              <a:t> + A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Теперь избавляемся от инверсий, применяя закон де Моргана и переходя к импликации:</a:t>
            </a:r>
          </a:p>
          <a:p>
            <a:pPr marL="324000" indent="0">
              <a:buNone/>
            </a:pPr>
            <a:r>
              <a:rPr lang="pl-PL" sz="2000" i="1" dirty="0" smtClean="0"/>
              <a:t>Z</a:t>
            </a:r>
            <a:r>
              <a:rPr lang="ru-RU" sz="2000" i="1" baseline="-25000" dirty="0" smtClean="0"/>
              <a:t>53</a:t>
            </a:r>
            <a:r>
              <a:rPr lang="pl-PL" sz="2000" i="1" dirty="0" smtClean="0"/>
              <a:t> + </a:t>
            </a:r>
            <a:r>
              <a:rPr lang="ru-RU" sz="2000" dirty="0" smtClean="0">
                <a:sym typeface="Symbol"/>
              </a:rPr>
              <a:t>Z</a:t>
            </a:r>
            <a:r>
              <a:rPr lang="ru-RU" sz="2000" baseline="-25000" dirty="0" smtClean="0">
                <a:sym typeface="Symbol"/>
              </a:rPr>
              <a:t>41</a:t>
            </a:r>
            <a:r>
              <a:rPr lang="ru-RU" sz="2000" dirty="0" smtClean="0">
                <a:sym typeface="Symbol"/>
              </a:rPr>
              <a:t> + A = (Z</a:t>
            </a:r>
            <a:r>
              <a:rPr lang="ru-RU" sz="2000" baseline="-25000" dirty="0" smtClean="0">
                <a:sym typeface="Symbol"/>
              </a:rPr>
              <a:t>41</a:t>
            </a:r>
            <a:r>
              <a:rPr lang="ru-RU" sz="2000" dirty="0" smtClean="0">
                <a:sym typeface="Symbol"/>
              </a:rPr>
              <a:t>  A) + </a:t>
            </a:r>
            <a:r>
              <a:rPr lang="en-US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53</a:t>
            </a:r>
            <a:r>
              <a:rPr lang="en-US" sz="2000" dirty="0" smtClean="0">
                <a:sym typeface="Symbol"/>
              </a:rPr>
              <a:t> = </a:t>
            </a:r>
            <a:r>
              <a:rPr lang="ru-RU" sz="2000" dirty="0" smtClean="0">
                <a:sym typeface="Symbol"/>
              </a:rPr>
              <a:t>(Z</a:t>
            </a:r>
            <a:r>
              <a:rPr lang="ru-RU" sz="2000" baseline="-25000" dirty="0" smtClean="0">
                <a:sym typeface="Symbol"/>
              </a:rPr>
              <a:t>41</a:t>
            </a:r>
            <a:r>
              <a:rPr lang="ru-RU" sz="2000" dirty="0" smtClean="0">
                <a:sym typeface="Symbol"/>
              </a:rPr>
              <a:t>  A)  </a:t>
            </a:r>
            <a:r>
              <a:rPr lang="en-US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53</a:t>
            </a:r>
            <a:r>
              <a:rPr lang="en-US" sz="2000" dirty="0" smtClean="0">
                <a:sym typeface="Symbol"/>
              </a:rPr>
              <a:t>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Применяем утверждение 3:</a:t>
            </a:r>
            <a:endParaRPr lang="en-US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(Z</a:t>
            </a:r>
            <a:r>
              <a:rPr lang="ru-RU" sz="2000" baseline="-25000" dirty="0" smtClean="0">
                <a:sym typeface="Symbol"/>
              </a:rPr>
              <a:t>41</a:t>
            </a:r>
            <a:r>
              <a:rPr lang="ru-RU" sz="2000" dirty="0" smtClean="0">
                <a:sym typeface="Symbol"/>
              </a:rPr>
              <a:t>  A)  </a:t>
            </a:r>
            <a:r>
              <a:rPr lang="en-US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53</a:t>
            </a:r>
            <a:r>
              <a:rPr lang="en-US" sz="2000" dirty="0" smtClean="0">
                <a:sym typeface="Symbol"/>
              </a:rPr>
              <a:t> = </a:t>
            </a: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41</a:t>
            </a:r>
            <a:r>
              <a:rPr lang="en-US" sz="2000" baseline="-25000" dirty="0" smtClean="0">
                <a:sym typeface="Symbol"/>
              </a:rPr>
              <a:t> or a</a:t>
            </a:r>
            <a:r>
              <a:rPr lang="ru-RU" sz="2000" baseline="-25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 </a:t>
            </a:r>
            <a:r>
              <a:rPr lang="en-US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53</a:t>
            </a:r>
            <a:r>
              <a:rPr lang="en-US" sz="2000" dirty="0" smtClean="0">
                <a:sym typeface="Symbol"/>
              </a:rPr>
              <a:t> </a:t>
            </a:r>
            <a:endParaRPr lang="ru-RU" sz="20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3518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7957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1</a:t>
            </a:r>
          </a:p>
          <a:p>
            <a:pPr marL="324000" indent="0">
              <a:spcBef>
                <a:spcPts val="600"/>
              </a:spcBef>
              <a:buNone/>
            </a:pP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41</a:t>
            </a:r>
            <a:r>
              <a:rPr lang="en-US" sz="2000" baseline="-25000" dirty="0" smtClean="0">
                <a:sym typeface="Symbol"/>
              </a:rPr>
              <a:t> or a</a:t>
            </a:r>
            <a:r>
              <a:rPr lang="ru-RU" sz="2000" baseline="-25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 </a:t>
            </a:r>
            <a:r>
              <a:rPr lang="en-US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53</a:t>
            </a:r>
            <a:r>
              <a:rPr lang="en-US" sz="2000" dirty="0" smtClean="0">
                <a:sym typeface="Symbol"/>
              </a:rPr>
              <a:t>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Таким образом, с помощью числа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мы должны добавить в левую часть недостающие биты – те, которые есть в двоичной записи числа 53, но отсутствуют в двоичной записи числа 41: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разряды </a:t>
            </a:r>
            <a:r>
              <a:rPr lang="ru-RU" sz="2000" dirty="0" smtClean="0">
                <a:latin typeface="+mj-lt"/>
                <a:sym typeface="Symbol"/>
              </a:rPr>
              <a:t>5 4 3 2 1 0</a:t>
            </a:r>
          </a:p>
          <a:p>
            <a:pPr marL="324000" indent="0">
              <a:buNone/>
            </a:pPr>
            <a:r>
              <a:rPr lang="en-US" sz="2000" dirty="0" smtClean="0">
                <a:latin typeface="+mj-lt"/>
                <a:sym typeface="Symbol"/>
              </a:rPr>
              <a:t>         </a:t>
            </a:r>
            <a:r>
              <a:rPr lang="ru-RU" sz="2000" dirty="0" smtClean="0">
                <a:latin typeface="+mj-lt"/>
                <a:sym typeface="Symbol"/>
              </a:rPr>
              <a:t>41 = 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u="sng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u="sng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</a:p>
          <a:p>
            <a:pPr marL="324000" indent="0">
              <a:buNone/>
            </a:pPr>
            <a:r>
              <a:rPr lang="en-US" sz="2000" dirty="0" smtClean="0">
                <a:latin typeface="+mj-lt"/>
                <a:sym typeface="Symbol"/>
              </a:rPr>
              <a:t>         </a:t>
            </a:r>
            <a:r>
              <a:rPr lang="ru-RU" sz="2000" dirty="0" smtClean="0">
                <a:latin typeface="+mj-lt"/>
                <a:sym typeface="Symbol"/>
              </a:rPr>
              <a:t>53 = 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Биты, которые обязательно должны быть в числе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– это биты в разрядах 4 и 2, поэтому минимальное значение числа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i="1" baseline="-25000" dirty="0" err="1" smtClean="0">
                <a:sym typeface="Symbol"/>
              </a:rPr>
              <a:t>min</a:t>
            </a:r>
            <a:r>
              <a:rPr lang="ru-RU" sz="2000" dirty="0" smtClean="0">
                <a:sym typeface="Symbol"/>
              </a:rPr>
              <a:t> = 2</a:t>
            </a:r>
            <a:r>
              <a:rPr lang="ru-RU" sz="2000" baseline="30000" dirty="0" smtClean="0">
                <a:sym typeface="Symbol"/>
              </a:rPr>
              <a:t>4</a:t>
            </a:r>
            <a:r>
              <a:rPr lang="ru-RU" sz="2000" dirty="0" smtClean="0">
                <a:sym typeface="Symbol"/>
              </a:rPr>
              <a:t> + 2</a:t>
            </a:r>
            <a:r>
              <a:rPr lang="ru-RU" sz="2000" baseline="30000" dirty="0" smtClean="0">
                <a:sym typeface="Symbol"/>
              </a:rPr>
              <a:t>2</a:t>
            </a:r>
            <a:r>
              <a:rPr lang="ru-RU" sz="2000" dirty="0" smtClean="0">
                <a:sym typeface="Symbol"/>
              </a:rPr>
              <a:t> = 20.</a:t>
            </a:r>
            <a:endParaRPr lang="en-US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Можно выбрать и любое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другое значение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в двоичной записи которого эти биты равны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75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</a:t>
            </a:r>
            <a:r>
              <a:rPr lang="en-US" sz="2000" b="1" dirty="0" smtClean="0">
                <a:sym typeface="Symbol"/>
              </a:rPr>
              <a:t>2</a:t>
            </a:r>
            <a:endParaRPr lang="ru-RU" sz="2000" b="1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наибольшее натуральное число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en-US" sz="2000" dirty="0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≠ 0) → ((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en-US" sz="2000" dirty="0" smtClean="0">
                <a:sym typeface="Symbol"/>
              </a:rPr>
              <a:t>20</a:t>
            </a:r>
            <a:r>
              <a:rPr lang="ru-RU" sz="2000" dirty="0" smtClean="0">
                <a:sym typeface="Symbol"/>
              </a:rPr>
              <a:t> = 0) → 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en-US" sz="2000" i="1" dirty="0" err="1" smtClean="0">
                <a:sym typeface="Symbol"/>
              </a:rPr>
              <a:t>5</a:t>
            </a:r>
            <a:r>
              <a:rPr lang="ru-RU" sz="2000" dirty="0" smtClean="0">
                <a:sym typeface="Symbol"/>
              </a:rPr>
              <a:t> ≠ 0))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2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75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</a:t>
            </a:r>
            <a:r>
              <a:rPr lang="en-US" sz="2000" b="1" dirty="0" smtClean="0">
                <a:sym typeface="Symbol"/>
              </a:rPr>
              <a:t>2</a:t>
            </a:r>
            <a:endParaRPr lang="ru-RU" sz="2000" b="1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наибольшее натуральное число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en-US" sz="2000" dirty="0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≠ 0) → ((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en-US" sz="2000" dirty="0" smtClean="0">
                <a:sym typeface="Symbol"/>
              </a:rPr>
              <a:t>20</a:t>
            </a:r>
            <a:r>
              <a:rPr lang="ru-RU" sz="2000" dirty="0" smtClean="0">
                <a:sym typeface="Symbol"/>
              </a:rPr>
              <a:t> = 0) → 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en-US" sz="2000" i="1" dirty="0" err="1" smtClean="0">
                <a:sym typeface="Symbol"/>
              </a:rPr>
              <a:t>5</a:t>
            </a:r>
            <a:r>
              <a:rPr lang="ru-RU" sz="2000" dirty="0" smtClean="0">
                <a:sym typeface="Symbol"/>
              </a:rPr>
              <a:t> ≠ 0))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b="1" i="1" dirty="0" smtClean="0">
                <a:sym typeface="Symbol"/>
              </a:rPr>
              <a:t>Решение. </a:t>
            </a:r>
            <a:r>
              <a:rPr lang="ru-RU" sz="2000" dirty="0" smtClean="0">
                <a:sym typeface="Symbol"/>
              </a:rPr>
              <a:t>Запишем выражение в виде</a:t>
            </a:r>
          </a:p>
          <a:p>
            <a:pPr marL="324000" indent="0" algn="ctr">
              <a:spcBef>
                <a:spcPts val="600"/>
              </a:spcBef>
              <a:buNone/>
            </a:pPr>
            <a:r>
              <a:rPr lang="ru-RU" sz="2000" dirty="0" smtClean="0">
                <a:sym typeface="Symbol"/>
              </a:rPr>
              <a:t></a:t>
            </a:r>
            <a:r>
              <a:rPr lang="en-US" sz="2000" dirty="0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→ (Z</a:t>
            </a:r>
            <a:r>
              <a:rPr lang="en-US" sz="2000" baseline="-25000" dirty="0" smtClean="0">
                <a:sym typeface="Symbol"/>
              </a:rPr>
              <a:t>20</a:t>
            </a:r>
            <a:r>
              <a:rPr lang="ru-RU" sz="2000" dirty="0" smtClean="0">
                <a:sym typeface="Symbol"/>
              </a:rPr>
              <a:t> → 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5</a:t>
            </a:r>
            <a:r>
              <a:rPr lang="ru-RU" sz="2000" dirty="0" smtClean="0">
                <a:sym typeface="Symbol"/>
              </a:rPr>
              <a:t>).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 Упрощаем выражение, раскрывая импликацию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</a:t>
            </a:r>
            <a:r>
              <a:rPr lang="en-US" sz="2000" dirty="0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→ (Z</a:t>
            </a:r>
            <a:r>
              <a:rPr lang="en-US" sz="2000" baseline="-25000" dirty="0" smtClean="0">
                <a:sym typeface="Symbol"/>
              </a:rPr>
              <a:t>20</a:t>
            </a:r>
            <a:r>
              <a:rPr lang="ru-RU" sz="2000" dirty="0" smtClean="0">
                <a:sym typeface="Symbol"/>
              </a:rPr>
              <a:t> → 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5</a:t>
            </a:r>
            <a:r>
              <a:rPr lang="en-US" sz="2000" dirty="0" smtClean="0">
                <a:sym typeface="Symbol"/>
              </a:rPr>
              <a:t>) = A</a:t>
            </a:r>
            <a:r>
              <a:rPr lang="ru-RU" sz="2000" dirty="0" smtClean="0">
                <a:sym typeface="Symbol"/>
              </a:rPr>
              <a:t> + Z</a:t>
            </a:r>
            <a:r>
              <a:rPr lang="en-US" sz="2000" baseline="-25000" dirty="0" smtClean="0">
                <a:sym typeface="Symbol"/>
              </a:rPr>
              <a:t>20</a:t>
            </a:r>
            <a:r>
              <a:rPr lang="ru-RU" sz="2000" dirty="0" smtClean="0">
                <a:sym typeface="Symbol"/>
              </a:rPr>
              <a:t> + 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5</a:t>
            </a:r>
            <a:r>
              <a:rPr lang="ru-RU" sz="2000" dirty="0" smtClean="0">
                <a:sym typeface="Symbol"/>
              </a:rPr>
              <a:t>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Теперь избавляемся от инверсий, применяя закон де Моргана и переходя к импликации:</a:t>
            </a:r>
          </a:p>
          <a:p>
            <a:pPr marL="324000" indent="0">
              <a:buNone/>
            </a:pPr>
            <a:r>
              <a:rPr lang="en-US" sz="2000" i="1" dirty="0" smtClean="0"/>
              <a:t>A</a:t>
            </a:r>
            <a:r>
              <a:rPr lang="pl-PL" sz="2000" i="1" dirty="0" smtClean="0"/>
              <a:t> + </a:t>
            </a:r>
            <a:r>
              <a:rPr lang="ru-RU" sz="2000" dirty="0" smtClean="0">
                <a:sym typeface="Symbol"/>
              </a:rPr>
              <a:t>Z</a:t>
            </a:r>
            <a:r>
              <a:rPr lang="en-US" sz="2000" baseline="-25000" dirty="0" smtClean="0">
                <a:sym typeface="Symbol"/>
              </a:rPr>
              <a:t>20</a:t>
            </a:r>
            <a:r>
              <a:rPr lang="ru-RU" sz="2000" dirty="0" smtClean="0">
                <a:sym typeface="Symbol"/>
              </a:rPr>
              <a:t> + 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5</a:t>
            </a:r>
            <a:r>
              <a:rPr lang="ru-RU" sz="2000" dirty="0" smtClean="0">
                <a:sym typeface="Symbol"/>
              </a:rPr>
              <a:t> = (Z</a:t>
            </a:r>
            <a:r>
              <a:rPr lang="en-US" sz="2000" baseline="-25000" dirty="0" smtClean="0">
                <a:sym typeface="Symbol"/>
              </a:rPr>
              <a:t>20</a:t>
            </a:r>
            <a:r>
              <a:rPr lang="ru-RU" sz="2000" dirty="0" smtClean="0">
                <a:sym typeface="Symbol"/>
              </a:rPr>
              <a:t> 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5</a:t>
            </a:r>
            <a:r>
              <a:rPr lang="ru-RU" sz="2000" dirty="0" smtClean="0">
                <a:sym typeface="Symbol"/>
              </a:rPr>
              <a:t>) + </a:t>
            </a:r>
            <a:r>
              <a:rPr lang="en-US" sz="2000" dirty="0" smtClean="0">
                <a:sym typeface="Symbol"/>
              </a:rPr>
              <a:t>A = </a:t>
            </a:r>
            <a:r>
              <a:rPr lang="ru-RU" sz="2000" dirty="0" smtClean="0">
                <a:sym typeface="Symbol"/>
              </a:rPr>
              <a:t>(Z</a:t>
            </a:r>
            <a:r>
              <a:rPr lang="en-US" sz="2000" baseline="-25000" dirty="0" smtClean="0">
                <a:sym typeface="Symbol"/>
              </a:rPr>
              <a:t>20</a:t>
            </a:r>
            <a:r>
              <a:rPr lang="ru-RU" sz="2000" dirty="0" smtClean="0">
                <a:sym typeface="Symbol"/>
              </a:rPr>
              <a:t> 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5</a:t>
            </a:r>
            <a:r>
              <a:rPr lang="ru-RU" sz="2000" dirty="0" smtClean="0">
                <a:sym typeface="Symbol"/>
              </a:rPr>
              <a:t>)  </a:t>
            </a:r>
            <a:r>
              <a:rPr lang="en-US" sz="2000" dirty="0" smtClean="0">
                <a:sym typeface="Symbol"/>
              </a:rPr>
              <a:t>A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Применяем утверждение 3:</a:t>
            </a:r>
            <a:endParaRPr lang="en-US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(Z</a:t>
            </a:r>
            <a:r>
              <a:rPr lang="en-US" sz="2000" baseline="-25000" dirty="0" smtClean="0">
                <a:sym typeface="Symbol"/>
              </a:rPr>
              <a:t>20</a:t>
            </a:r>
            <a:r>
              <a:rPr lang="ru-RU" sz="2000" dirty="0" smtClean="0">
                <a:sym typeface="Symbol"/>
              </a:rPr>
              <a:t> 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5</a:t>
            </a:r>
            <a:r>
              <a:rPr lang="ru-RU" sz="2000" dirty="0" smtClean="0">
                <a:sym typeface="Symbol"/>
              </a:rPr>
              <a:t>)  </a:t>
            </a:r>
            <a:r>
              <a:rPr lang="en-US" sz="2000" dirty="0" smtClean="0">
                <a:sym typeface="Symbol"/>
              </a:rPr>
              <a:t>A = 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20 or 5</a:t>
            </a:r>
            <a:r>
              <a:rPr lang="ru-RU" sz="2000" baseline="-25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 </a:t>
            </a:r>
            <a:r>
              <a:rPr lang="en-US" sz="2000" dirty="0" smtClean="0">
                <a:sym typeface="Symbol"/>
              </a:rPr>
              <a:t>A </a:t>
            </a:r>
            <a:endParaRPr lang="ru-RU" sz="20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0154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75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</a:t>
            </a:r>
            <a:r>
              <a:rPr lang="en-US" sz="2000" b="1" dirty="0" smtClean="0">
                <a:sym typeface="Symbol"/>
              </a:rPr>
              <a:t>2</a:t>
            </a:r>
            <a:endParaRPr lang="ru-RU" sz="2000" b="1" dirty="0" smtClean="0">
              <a:sym typeface="Symbol"/>
            </a:endParaRPr>
          </a:p>
          <a:p>
            <a:pPr marL="324000" indent="0">
              <a:spcBef>
                <a:spcPts val="600"/>
              </a:spcBef>
              <a:buNone/>
            </a:pPr>
            <a:r>
              <a:rPr lang="ru-RU" sz="2000" dirty="0" smtClean="0">
                <a:sym typeface="Symbol"/>
              </a:rPr>
              <a:t>Вычисляем  разряды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разряды </a:t>
            </a:r>
            <a:r>
              <a:rPr lang="ru-RU" sz="2000" dirty="0" smtClean="0">
                <a:latin typeface="+mj-lt"/>
                <a:sym typeface="Symbol"/>
              </a:rPr>
              <a:t> 4 3 2 1 0</a:t>
            </a:r>
          </a:p>
          <a:p>
            <a:pPr marL="324000" indent="0">
              <a:buNone/>
            </a:pPr>
            <a:r>
              <a:rPr lang="en-US" sz="2000" dirty="0" smtClean="0">
                <a:latin typeface="+mj-lt"/>
                <a:sym typeface="Symbol"/>
              </a:rPr>
              <a:t>         </a:t>
            </a:r>
            <a:r>
              <a:rPr lang="ru-RU" sz="2000" dirty="0" smtClean="0">
                <a:latin typeface="+mj-lt"/>
                <a:sym typeface="Symbol"/>
              </a:rPr>
              <a:t>20 =  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endParaRPr lang="ru-RU" sz="2000" dirty="0" smtClean="0">
              <a:latin typeface="+mj-lt"/>
              <a:sym typeface="Symbol"/>
            </a:endParaRPr>
          </a:p>
          <a:p>
            <a:pPr marL="324000" indent="0">
              <a:buNone/>
            </a:pPr>
            <a:r>
              <a:rPr lang="en-US" sz="2000" dirty="0" smtClean="0">
                <a:latin typeface="+mj-lt"/>
                <a:sym typeface="Symbol"/>
              </a:rPr>
              <a:t>        </a:t>
            </a:r>
            <a:r>
              <a:rPr lang="ru-RU" sz="2000" dirty="0" smtClean="0">
                <a:latin typeface="+mj-lt"/>
                <a:sym typeface="Symbol"/>
              </a:rPr>
              <a:t> 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5 =   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endParaRPr lang="en-US" sz="2000" dirty="0" smtClean="0">
              <a:latin typeface="+mj-lt"/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latin typeface="+mj-lt"/>
                <a:sym typeface="Symbol"/>
              </a:rPr>
              <a:t>20 </a:t>
            </a:r>
            <a:r>
              <a:rPr lang="en-US" sz="2000" dirty="0" smtClean="0">
                <a:sym typeface="Symbol"/>
              </a:rPr>
              <a:t>or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5 =   </a:t>
            </a:r>
            <a:r>
              <a:rPr lang="en-US" sz="2000" dirty="0" smtClean="0">
                <a:latin typeface="+mj-lt"/>
                <a:sym typeface="Symbol"/>
              </a:rPr>
              <a:t>1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= 21</a:t>
            </a:r>
            <a:endParaRPr lang="ru-RU" sz="2000" dirty="0" smtClean="0">
              <a:latin typeface="+mj-lt"/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Таким образом,</a:t>
            </a:r>
            <a:r>
              <a:rPr lang="en-US" sz="2000" dirty="0" smtClean="0">
                <a:sym typeface="Symbol"/>
              </a:rPr>
              <a:t>  </a:t>
            </a:r>
            <a:r>
              <a:rPr lang="ru-RU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21</a:t>
            </a:r>
            <a:r>
              <a:rPr lang="en-US" sz="2000" dirty="0" smtClean="0">
                <a:sym typeface="Symbol"/>
              </a:rPr>
              <a:t>  A = 1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Согласно утверждению 2, все единичные биты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числа</a:t>
            </a:r>
            <a:r>
              <a:rPr lang="ru-RU" sz="2000" i="1" dirty="0" smtClean="0">
                <a:sym typeface="Symbol"/>
              </a:rPr>
              <a:t> а </a:t>
            </a:r>
            <a:r>
              <a:rPr lang="ru-RU" sz="2000" dirty="0" smtClean="0">
                <a:sym typeface="Symbol"/>
              </a:rPr>
              <a:t>должны присутствовать в числе 21.</a:t>
            </a:r>
            <a:endParaRPr lang="en-US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Поэтому максимальное значение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i="1" baseline="-25000" dirty="0" err="1" smtClean="0">
                <a:sym typeface="Symbol"/>
              </a:rPr>
              <a:t>max</a:t>
            </a:r>
            <a:r>
              <a:rPr lang="ru-RU" sz="2000" dirty="0" smtClean="0">
                <a:sym typeface="Symbol"/>
              </a:rPr>
              <a:t> = 21.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Кроме того, можно взять и другие значения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которые не содержат в двоичной записи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других единичных битов, кроме 4-го, 2-го и 0-го (это 1, 4, 5, 16, 17 и 21).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75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</a:t>
            </a:r>
            <a:r>
              <a:rPr lang="en-US" sz="2000" b="1" dirty="0" smtClean="0">
                <a:sym typeface="Symbol"/>
              </a:rPr>
              <a:t>3</a:t>
            </a:r>
            <a:endParaRPr lang="ru-RU" sz="2000" b="1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наибольшее натуральное число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</a:t>
            </a:r>
            <a:r>
              <a:rPr lang="ru-RU" sz="2000" i="1" dirty="0" smtClean="0">
                <a:sym typeface="Symbol"/>
              </a:rPr>
              <a:t> </a:t>
            </a:r>
            <a:r>
              <a:rPr lang="en-US" sz="2000" i="1" dirty="0" smtClean="0">
                <a:sym typeface="Symbol"/>
              </a:rPr>
              <a:t>a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≠ 0) → ((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en-US" sz="2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= 0) → 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</a:t>
            </a:r>
            <a:r>
              <a:rPr lang="ru-RU" sz="2000" i="1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21</a:t>
            </a:r>
            <a:r>
              <a:rPr lang="ru-RU" sz="2000" i="1" dirty="0" smtClean="0">
                <a:sym typeface="Symbol"/>
              </a:rPr>
              <a:t> </a:t>
            </a:r>
            <a:r>
              <a:rPr lang="en-US" sz="2000" i="1" dirty="0" smtClean="0">
                <a:sym typeface="Symbol"/>
              </a:rPr>
              <a:t>=</a:t>
            </a:r>
            <a:r>
              <a:rPr lang="ru-RU" sz="2000" dirty="0" smtClean="0">
                <a:sym typeface="Symbol"/>
              </a:rPr>
              <a:t> 0))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2000" dirty="0" smtClean="0">
              <a:sym typeface="Symbol"/>
            </a:endParaRPr>
          </a:p>
          <a:p>
            <a:pPr marL="324000" indent="0">
              <a:buNone/>
            </a:pPr>
            <a:endParaRPr lang="en-US" sz="22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19513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75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</a:t>
            </a:r>
            <a:r>
              <a:rPr lang="en-US" sz="2000" b="1" dirty="0" smtClean="0">
                <a:sym typeface="Symbol"/>
              </a:rPr>
              <a:t>3</a:t>
            </a:r>
            <a:endParaRPr lang="ru-RU" sz="2000" b="1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наибольшее натуральное число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</a:t>
            </a:r>
            <a:r>
              <a:rPr lang="ru-RU" sz="2000" i="1" dirty="0" smtClean="0">
                <a:sym typeface="Symbol"/>
              </a:rPr>
              <a:t> </a:t>
            </a:r>
            <a:r>
              <a:rPr lang="en-US" sz="2000" i="1" dirty="0" smtClean="0">
                <a:sym typeface="Symbol"/>
              </a:rPr>
              <a:t>a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≠ 0) → ((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en-US" sz="2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= 0) → 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</a:t>
            </a:r>
            <a:r>
              <a:rPr lang="ru-RU" sz="2000" i="1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21</a:t>
            </a:r>
            <a:r>
              <a:rPr lang="ru-RU" sz="2000" i="1" dirty="0" smtClean="0">
                <a:sym typeface="Symbol"/>
              </a:rPr>
              <a:t> </a:t>
            </a:r>
            <a:r>
              <a:rPr lang="en-US" sz="2000" i="1" dirty="0" smtClean="0">
                <a:sym typeface="Symbol"/>
              </a:rPr>
              <a:t>=</a:t>
            </a:r>
            <a:r>
              <a:rPr lang="ru-RU" sz="2000" dirty="0" smtClean="0">
                <a:sym typeface="Symbol"/>
              </a:rPr>
              <a:t> 0))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b="1" i="1" dirty="0" smtClean="0">
                <a:sym typeface="Symbol"/>
              </a:rPr>
              <a:t>Решение</a:t>
            </a:r>
            <a:endParaRPr lang="ru-RU" sz="2000" dirty="0" smtClean="0">
              <a:sym typeface="Symbol"/>
            </a:endParaRPr>
          </a:p>
          <a:p>
            <a:pPr marL="324000" indent="0" algn="ctr">
              <a:spcBef>
                <a:spcPts val="600"/>
              </a:spcBef>
              <a:buNone/>
            </a:pPr>
            <a:r>
              <a:rPr lang="ru-RU" sz="2000" dirty="0" smtClean="0">
                <a:sym typeface="Symbol"/>
              </a:rPr>
              <a:t></a:t>
            </a:r>
            <a:r>
              <a:rPr lang="en-US" sz="2000" dirty="0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→ (Z</a:t>
            </a:r>
            <a:r>
              <a:rPr lang="en-US" sz="2000" baseline="-25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→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21</a:t>
            </a:r>
            <a:r>
              <a:rPr lang="ru-RU" sz="2000" dirty="0" smtClean="0">
                <a:sym typeface="Symbol"/>
              </a:rPr>
              <a:t>)</a:t>
            </a:r>
            <a:r>
              <a:rPr lang="en-US" sz="2000" dirty="0" smtClean="0">
                <a:sym typeface="Symbol"/>
              </a:rPr>
              <a:t> =  A</a:t>
            </a:r>
            <a:r>
              <a:rPr lang="ru-RU" sz="2000" dirty="0" smtClean="0">
                <a:sym typeface="Symbol"/>
              </a:rPr>
              <a:t> + Z</a:t>
            </a:r>
            <a:r>
              <a:rPr lang="en-US" sz="2000" baseline="-25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+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21</a:t>
            </a:r>
            <a:r>
              <a:rPr lang="ru-RU" sz="2000" dirty="0" smtClean="0">
                <a:sym typeface="Symbol"/>
              </a:rPr>
              <a:t>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Теперь избавляемся от инверсий, переходя к импликации:</a:t>
            </a:r>
          </a:p>
          <a:p>
            <a:pPr marL="324000" indent="0">
              <a:buNone/>
            </a:pPr>
            <a:r>
              <a:rPr lang="en-US" sz="2000" dirty="0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+ Z</a:t>
            </a:r>
            <a:r>
              <a:rPr lang="en-US" sz="2000" baseline="-25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+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21</a:t>
            </a:r>
            <a:r>
              <a:rPr lang="ru-RU" sz="2000" dirty="0" smtClean="0">
                <a:sym typeface="Symbol"/>
              </a:rPr>
              <a:t> = Z</a:t>
            </a:r>
            <a:r>
              <a:rPr lang="en-US" sz="2000" baseline="-25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+ (Z</a:t>
            </a:r>
            <a:r>
              <a:rPr lang="en-US" sz="2000" baseline="-25000" dirty="0" smtClean="0">
                <a:sym typeface="Symbol"/>
              </a:rPr>
              <a:t>5</a:t>
            </a:r>
            <a:r>
              <a:rPr lang="ru-RU" sz="2000" dirty="0" smtClean="0">
                <a:sym typeface="Symbol"/>
              </a:rPr>
              <a:t> + </a:t>
            </a:r>
            <a:r>
              <a:rPr lang="en-US" sz="2000" dirty="0" smtClean="0">
                <a:sym typeface="Symbol"/>
              </a:rPr>
              <a:t>A) = Z</a:t>
            </a:r>
            <a:r>
              <a:rPr lang="en-US" sz="2000" baseline="-25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 </a:t>
            </a:r>
            <a:r>
              <a:rPr lang="en-US" sz="2000" dirty="0" smtClean="0">
                <a:sym typeface="Symbol"/>
              </a:rPr>
              <a:t>(A + Z</a:t>
            </a:r>
            <a:r>
              <a:rPr lang="en-US" sz="2000" baseline="-25000" dirty="0" smtClean="0">
                <a:sym typeface="Symbol"/>
              </a:rPr>
              <a:t>21</a:t>
            </a:r>
            <a:r>
              <a:rPr lang="en-US" sz="2000" dirty="0" smtClean="0">
                <a:sym typeface="Symbol"/>
              </a:rPr>
              <a:t>)</a:t>
            </a:r>
            <a:endParaRPr lang="ru-RU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Согласно свойству импликации</a:t>
            </a:r>
          </a:p>
          <a:p>
            <a:pPr marL="324000" indent="0">
              <a:buNone/>
            </a:pP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 </a:t>
            </a:r>
            <a:r>
              <a:rPr lang="en-US" sz="2000" dirty="0" smtClean="0">
                <a:sym typeface="Symbol"/>
              </a:rPr>
              <a:t>(A + Z</a:t>
            </a:r>
            <a:r>
              <a:rPr lang="en-US" sz="2000" baseline="-25000" dirty="0" smtClean="0">
                <a:sym typeface="Symbol"/>
              </a:rPr>
              <a:t>21</a:t>
            </a:r>
            <a:r>
              <a:rPr lang="en-US" sz="2000" dirty="0" smtClean="0">
                <a:sym typeface="Symbol"/>
              </a:rPr>
              <a:t>)</a:t>
            </a:r>
            <a:r>
              <a:rPr lang="ru-RU" sz="2000" dirty="0" smtClean="0">
                <a:sym typeface="Symbol"/>
              </a:rPr>
              <a:t> = (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 </a:t>
            </a:r>
            <a:r>
              <a:rPr lang="en-US" sz="2000" dirty="0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)</a:t>
            </a:r>
            <a:r>
              <a:rPr lang="en-US" sz="2000" dirty="0" smtClean="0">
                <a:sym typeface="Symbol"/>
              </a:rPr>
              <a:t> + </a:t>
            </a:r>
            <a:r>
              <a:rPr lang="ru-RU" sz="2000" dirty="0" smtClean="0">
                <a:sym typeface="Symbol"/>
              </a:rPr>
              <a:t>(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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21</a:t>
            </a:r>
            <a:r>
              <a:rPr lang="en-US" sz="2000" dirty="0" smtClean="0">
                <a:sym typeface="Symbol"/>
              </a:rPr>
              <a:t>)</a:t>
            </a:r>
            <a:endParaRPr lang="ru-RU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Двоичная запись числа 21 = 1100</a:t>
            </a:r>
            <a:r>
              <a:rPr lang="ru-RU" sz="2000" baseline="-25000" dirty="0" smtClean="0">
                <a:sym typeface="Symbol"/>
              </a:rPr>
              <a:t>2</a:t>
            </a:r>
            <a:r>
              <a:rPr lang="ru-RU" sz="2000" dirty="0" smtClean="0">
                <a:sym typeface="Symbol"/>
              </a:rPr>
              <a:t>  содержит единичные биты, которые не входят во множество единичных битов числа 12 = 1100</a:t>
            </a:r>
            <a:r>
              <a:rPr lang="ru-RU" sz="2000" baseline="-25000" dirty="0" smtClean="0">
                <a:sym typeface="Symbol"/>
              </a:rPr>
              <a:t>2</a:t>
            </a:r>
            <a:r>
              <a:rPr lang="ru-RU" sz="2000" dirty="0" smtClean="0">
                <a:sym typeface="Symbol"/>
              </a:rPr>
              <a:t>, т.е. (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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21</a:t>
            </a:r>
            <a:r>
              <a:rPr lang="en-US" sz="2000" dirty="0" smtClean="0">
                <a:sym typeface="Symbol"/>
              </a:rPr>
              <a:t>) </a:t>
            </a:r>
            <a:r>
              <a:rPr lang="ru-RU" sz="2000" dirty="0" smtClean="0">
                <a:sym typeface="Symbol"/>
              </a:rPr>
              <a:t>≠ 1.</a:t>
            </a:r>
          </a:p>
          <a:p>
            <a:pPr marL="324000" indent="0">
              <a:buNone/>
            </a:pPr>
            <a:endParaRPr lang="en-US" sz="2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7957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</a:t>
            </a:r>
            <a:r>
              <a:rPr lang="en-US" sz="2000" b="1" dirty="0" smtClean="0">
                <a:sym typeface="Symbol"/>
              </a:rPr>
              <a:t>3</a:t>
            </a:r>
            <a:endParaRPr lang="ru-RU" sz="2000" b="1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наибольшее натуральное число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</a:t>
            </a:r>
            <a:r>
              <a:rPr lang="ru-RU" sz="2000" i="1" dirty="0" smtClean="0">
                <a:sym typeface="Symbol"/>
              </a:rPr>
              <a:t> </a:t>
            </a:r>
            <a:r>
              <a:rPr lang="en-US" sz="2000" i="1" dirty="0" smtClean="0">
                <a:sym typeface="Symbol"/>
              </a:rPr>
              <a:t>a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≠ 0) → ((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en-US" sz="2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= 0) → (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</a:t>
            </a:r>
            <a:r>
              <a:rPr lang="ru-RU" sz="2000" i="1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21</a:t>
            </a:r>
            <a:r>
              <a:rPr lang="ru-RU" sz="2000" i="1" dirty="0" smtClean="0">
                <a:sym typeface="Symbol"/>
              </a:rPr>
              <a:t> </a:t>
            </a:r>
            <a:r>
              <a:rPr lang="en-US" sz="2000" i="1" dirty="0" smtClean="0">
                <a:sym typeface="Symbol"/>
              </a:rPr>
              <a:t>=</a:t>
            </a:r>
            <a:r>
              <a:rPr lang="ru-RU" sz="2000" dirty="0" smtClean="0">
                <a:sym typeface="Symbol"/>
              </a:rPr>
              <a:t> 0))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b="1" i="1" dirty="0" smtClean="0">
                <a:sym typeface="Symbol"/>
              </a:rPr>
              <a:t>Решение</a:t>
            </a:r>
            <a:endParaRPr lang="ru-RU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Поэтому задача сводится к обеспечению условия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(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12</a:t>
            </a:r>
            <a:r>
              <a:rPr lang="ru-RU" sz="2000" dirty="0" smtClean="0">
                <a:sym typeface="Symbol"/>
              </a:rPr>
              <a:t>  </a:t>
            </a:r>
            <a:r>
              <a:rPr lang="en-US" sz="2000" dirty="0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)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= 1.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Согласно утверждению 2, все единичные биты числа </a:t>
            </a:r>
            <a:r>
              <a:rPr lang="en-US" sz="2000" dirty="0" smtClean="0">
                <a:sym typeface="Symbol"/>
              </a:rPr>
              <a:t>a </a:t>
            </a:r>
            <a:r>
              <a:rPr lang="ru-RU" sz="2000" dirty="0" smtClean="0">
                <a:sym typeface="Symbol"/>
              </a:rPr>
              <a:t>должны присутствовать в числе 12.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Поэтому максимальное значение </a:t>
            </a:r>
            <a:r>
              <a:rPr lang="en-US" sz="2000" i="1" dirty="0" err="1" smtClean="0">
                <a:sym typeface="Symbol"/>
              </a:rPr>
              <a:t>a</a:t>
            </a:r>
            <a:r>
              <a:rPr lang="en-US" sz="2000" i="1" baseline="-25000" dirty="0" err="1" smtClean="0">
                <a:sym typeface="Symbol"/>
              </a:rPr>
              <a:t>max</a:t>
            </a:r>
            <a:r>
              <a:rPr lang="en-US" sz="2000" dirty="0" smtClean="0">
                <a:sym typeface="Symbol"/>
              </a:rPr>
              <a:t> = 12.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Кроме того, можно взять и другие значения  </a:t>
            </a:r>
            <a:r>
              <a:rPr lang="en-US" sz="2000" i="1" dirty="0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которые не содержат в двоичной записи других единичных битов, кроме 3-го и 2-го (это 4, 8 и 12).</a:t>
            </a:r>
            <a:endParaRPr lang="en-US" sz="2000" dirty="0" smtClean="0">
              <a:sym typeface="Symbol"/>
            </a:endParaRPr>
          </a:p>
          <a:p>
            <a:pPr marL="324000" indent="0">
              <a:buNone/>
            </a:pPr>
            <a:endParaRPr lang="en-US" sz="2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7957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4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наименьшее натуральное число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28 ≠ 0) ∨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45 ≠ 0)) → ((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48 = 0) →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≠ 0))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2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46008"/>
            <a:ext cx="3754760" cy="54673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i="1" dirty="0" smtClean="0">
                <a:sym typeface="Symbol"/>
              </a:rPr>
              <a:t>Конъюнкция</a:t>
            </a:r>
            <a:endParaRPr lang="en-US" sz="2000" b="1" i="1" dirty="0" smtClean="0">
              <a:sym typeface="Symbol"/>
            </a:endParaRPr>
          </a:p>
          <a:p>
            <a:pPr>
              <a:buNone/>
            </a:pPr>
            <a:r>
              <a:rPr lang="ru-RU" sz="2000" dirty="0" smtClean="0">
                <a:sym typeface="Symbol"/>
              </a:rPr>
              <a:t>Пример</a:t>
            </a:r>
          </a:p>
          <a:p>
            <a:pPr>
              <a:buNone/>
            </a:pPr>
            <a:r>
              <a:rPr lang="ru-RU" sz="2000" dirty="0" smtClean="0">
                <a:sym typeface="Symbol"/>
              </a:rPr>
              <a:t>28 </a:t>
            </a:r>
            <a:r>
              <a:rPr lang="en-US" sz="2000" dirty="0" smtClean="0">
                <a:sym typeface="Symbol"/>
              </a:rPr>
              <a:t>&amp; </a:t>
            </a:r>
            <a:r>
              <a:rPr lang="ru-RU" sz="2000" dirty="0" smtClean="0">
                <a:sym typeface="Symbol"/>
              </a:rPr>
              <a:t>45</a:t>
            </a:r>
          </a:p>
          <a:p>
            <a:pPr marL="324000" lvl="0" indent="0">
              <a:buClr>
                <a:srgbClr val="0BD0D9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  <a:sym typeface="Symbol"/>
              </a:rPr>
              <a:t>разряды 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5 4 3 2 1 0</a:t>
            </a:r>
          </a:p>
          <a:p>
            <a:pPr marL="324000" lvl="0" indent="0">
              <a:buClr>
                <a:srgbClr val="0BD0D9"/>
              </a:buClr>
              <a:buNone/>
            </a:pPr>
            <a:r>
              <a:rPr lang="en-US" sz="2000" dirty="0" smtClean="0">
                <a:solidFill>
                  <a:prstClr val="black"/>
                </a:solidFill>
                <a:sym typeface="Symbol"/>
              </a:rPr>
              <a:t> 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28 = 0 1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0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0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endParaRPr lang="ru-RU" sz="2000" dirty="0" smtClean="0">
              <a:solidFill>
                <a:prstClr val="black"/>
              </a:solidFill>
              <a:latin typeface="Calibri"/>
              <a:sym typeface="Symbol"/>
            </a:endParaRPr>
          </a:p>
          <a:p>
            <a:pPr marL="324000" lvl="0" indent="0">
              <a:buClr>
                <a:srgbClr val="0BD0D9"/>
              </a:buClr>
              <a:buNone/>
            </a:pP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      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45 = 1 0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0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1</a:t>
            </a:r>
            <a:endParaRPr lang="en-US" sz="2000" dirty="0" smtClean="0">
              <a:solidFill>
                <a:prstClr val="black"/>
              </a:solidFill>
              <a:latin typeface="Calibri"/>
              <a:sym typeface="Symbol"/>
            </a:endParaRPr>
          </a:p>
          <a:p>
            <a:pPr marL="324000" lvl="0" indent="0">
              <a:buClr>
                <a:srgbClr val="0BD0D9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28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&amp;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45 =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0 0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Calibri"/>
                <a:sym typeface="Symbol"/>
              </a:rPr>
              <a:t>0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0 = 12</a:t>
            </a:r>
            <a:endParaRPr lang="ru-RU" sz="2000" dirty="0" smtClean="0">
              <a:solidFill>
                <a:prstClr val="black"/>
              </a:solidFill>
              <a:latin typeface="Calibri"/>
              <a:sym typeface="Symbol"/>
            </a:endParaRP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3" name="Содержимое 3"/>
          <p:cNvSpPr txBox="1">
            <a:spLocks/>
          </p:cNvSpPr>
          <p:nvPr/>
        </p:nvSpPr>
        <p:spPr>
          <a:xfrm>
            <a:off x="5209728" y="1346008"/>
            <a:ext cx="3754760" cy="54673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000" b="1" i="1" dirty="0" smtClean="0">
                <a:sym typeface="Symbol"/>
              </a:rPr>
              <a:t>Дизъюнкция</a:t>
            </a:r>
            <a:endParaRPr kumimoji="0" lang="en-US" sz="20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Пример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28 </a:t>
            </a:r>
            <a:r>
              <a:rPr lang="en-US" sz="2000" dirty="0" smtClean="0">
                <a:sym typeface="Symbol"/>
              </a:rPr>
              <a:t>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45</a:t>
            </a:r>
          </a:p>
          <a:p>
            <a:pPr marL="3240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разряды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5 4 3 2 1 0</a:t>
            </a:r>
          </a:p>
          <a:p>
            <a:pPr marL="3240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   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28 = 0 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Symbol"/>
            </a:endParaRPr>
          </a:p>
          <a:p>
            <a:pPr marL="3240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   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45 = 1 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Symbol"/>
            </a:endParaRPr>
          </a:p>
          <a:p>
            <a:pPr marL="3240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28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45 =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sym typeface="Symbol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0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 =  61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  <a:sym typeface="Symbol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807676"/>
            <a:ext cx="61206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/>
              <a:t>Поразрядные битовые операции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7957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4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наименьшее натуральное число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28 ≠ 0) ∨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45 ≠ 0)) → ((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48 = 0) →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≠ 0))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b="1" dirty="0" smtClean="0">
                <a:sym typeface="Symbol"/>
              </a:rPr>
              <a:t>Решение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Запишем выражение в виде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(Z</a:t>
            </a:r>
            <a:r>
              <a:rPr lang="ru-RU" sz="2000" baseline="-25000" dirty="0" smtClean="0">
                <a:sym typeface="Symbol"/>
              </a:rPr>
              <a:t>28</a:t>
            </a:r>
            <a:r>
              <a:rPr lang="ru-RU" sz="2000" dirty="0" smtClean="0">
                <a:sym typeface="Symbol"/>
              </a:rPr>
              <a:t> + Z</a:t>
            </a:r>
            <a:r>
              <a:rPr lang="ru-RU" sz="2000" baseline="-25000" dirty="0" smtClean="0">
                <a:sym typeface="Symbol"/>
              </a:rPr>
              <a:t>45</a:t>
            </a:r>
            <a:r>
              <a:rPr lang="ru-RU" sz="2000" dirty="0" smtClean="0">
                <a:sym typeface="Symbol"/>
              </a:rPr>
              <a:t>) → (Z</a:t>
            </a:r>
            <a:r>
              <a:rPr lang="ru-RU" sz="2000" baseline="-25000" dirty="0" smtClean="0">
                <a:sym typeface="Symbol"/>
              </a:rPr>
              <a:t>48</a:t>
            </a:r>
            <a:r>
              <a:rPr lang="ru-RU" sz="2000" dirty="0" smtClean="0">
                <a:sym typeface="Symbol"/>
              </a:rPr>
              <a:t> → A) 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Упрощаем выражение, раскрывая импликации: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(Z</a:t>
            </a:r>
            <a:r>
              <a:rPr lang="ru-RU" sz="2000" baseline="-25000" dirty="0" smtClean="0">
                <a:sym typeface="Symbol"/>
              </a:rPr>
              <a:t>28</a:t>
            </a:r>
            <a:r>
              <a:rPr lang="ru-RU" sz="2000" dirty="0" smtClean="0">
                <a:sym typeface="Symbol"/>
              </a:rPr>
              <a:t> + Z</a:t>
            </a:r>
            <a:r>
              <a:rPr lang="ru-RU" sz="2000" baseline="-25000" dirty="0" smtClean="0">
                <a:sym typeface="Symbol"/>
              </a:rPr>
              <a:t>45</a:t>
            </a:r>
            <a:r>
              <a:rPr lang="ru-RU" sz="2000" dirty="0" smtClean="0">
                <a:sym typeface="Symbol"/>
              </a:rPr>
              <a:t>) + (Z</a:t>
            </a:r>
            <a:r>
              <a:rPr lang="ru-RU" sz="2000" baseline="-25000" dirty="0" smtClean="0">
                <a:sym typeface="Symbol"/>
              </a:rPr>
              <a:t>48</a:t>
            </a:r>
            <a:r>
              <a:rPr lang="ru-RU" sz="2000" dirty="0" smtClean="0">
                <a:sym typeface="Symbol"/>
              </a:rPr>
              <a:t> + A) = Z</a:t>
            </a:r>
            <a:r>
              <a:rPr lang="ru-RU" sz="2000" baseline="-25000" dirty="0" smtClean="0">
                <a:sym typeface="Symbol"/>
              </a:rPr>
              <a:t>28</a:t>
            </a:r>
            <a:r>
              <a:rPr lang="ru-RU" sz="2000" dirty="0" smtClean="0">
                <a:sym typeface="Symbol"/>
              </a:rPr>
              <a:t> ⋅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45</a:t>
            </a:r>
            <a:r>
              <a:rPr lang="ru-RU" sz="2000" dirty="0" smtClean="0">
                <a:sym typeface="Symbol"/>
              </a:rPr>
              <a:t>+ Z</a:t>
            </a:r>
            <a:r>
              <a:rPr lang="en-US" sz="2000" baseline="-25000" dirty="0" smtClean="0">
                <a:sym typeface="Symbol"/>
              </a:rPr>
              <a:t>48</a:t>
            </a:r>
            <a:r>
              <a:rPr lang="ru-RU" sz="2000" dirty="0" smtClean="0">
                <a:sym typeface="Symbol"/>
              </a:rPr>
              <a:t> + A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Теперь избавляемся от инверсий, используя закон де Моргана и переходя к импликации:</a:t>
            </a:r>
            <a:endParaRPr lang="en-US" sz="20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28</a:t>
            </a:r>
            <a:r>
              <a:rPr lang="ru-RU" sz="2000" dirty="0" smtClean="0">
                <a:sym typeface="Symbol"/>
              </a:rPr>
              <a:t> ⋅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45</a:t>
            </a:r>
            <a:r>
              <a:rPr lang="ru-RU" sz="2000" dirty="0" smtClean="0">
                <a:sym typeface="Symbol"/>
              </a:rPr>
              <a:t>+ Z</a:t>
            </a:r>
            <a:r>
              <a:rPr lang="en-US" sz="2000" baseline="-25000" dirty="0" smtClean="0">
                <a:sym typeface="Symbol"/>
              </a:rPr>
              <a:t>48</a:t>
            </a:r>
            <a:r>
              <a:rPr lang="ru-RU" sz="2000" dirty="0" smtClean="0">
                <a:sym typeface="Symbol"/>
              </a:rPr>
              <a:t> + A</a:t>
            </a:r>
            <a:r>
              <a:rPr lang="en-US" sz="2000" dirty="0" smtClean="0">
                <a:sym typeface="Symbol"/>
              </a:rPr>
              <a:t> = </a:t>
            </a:r>
            <a:r>
              <a:rPr lang="ru-RU" sz="2000" dirty="0" smtClean="0">
                <a:sym typeface="Symbol"/>
              </a:rPr>
              <a:t></a:t>
            </a:r>
            <a:r>
              <a:rPr lang="en-US" sz="2000" dirty="0" smtClean="0">
                <a:sym typeface="Symbol"/>
              </a:rPr>
              <a:t>(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48</a:t>
            </a:r>
            <a:r>
              <a:rPr lang="ru-RU" sz="2000" dirty="0" smtClean="0">
                <a:sym typeface="Symbol"/>
              </a:rPr>
              <a:t> ⋅ A</a:t>
            </a:r>
            <a:r>
              <a:rPr lang="en-US" sz="2000" dirty="0" smtClean="0">
                <a:sym typeface="Symbol"/>
              </a:rPr>
              <a:t> ) + </a:t>
            </a: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28</a:t>
            </a:r>
            <a:r>
              <a:rPr lang="ru-RU" sz="2000" dirty="0" smtClean="0">
                <a:sym typeface="Symbol"/>
              </a:rPr>
              <a:t> ⋅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45 </a:t>
            </a:r>
            <a:r>
              <a:rPr lang="en-US" sz="2000" dirty="0" smtClean="0">
                <a:sym typeface="Symbol"/>
              </a:rPr>
              <a:t>= (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48</a:t>
            </a:r>
            <a:r>
              <a:rPr lang="ru-RU" sz="2000" dirty="0" smtClean="0">
                <a:sym typeface="Symbol"/>
              </a:rPr>
              <a:t> ⋅ A</a:t>
            </a:r>
            <a:r>
              <a:rPr lang="en-US" sz="2000" dirty="0" smtClean="0">
                <a:sym typeface="Symbol"/>
              </a:rPr>
              <a:t> ) </a:t>
            </a:r>
            <a:r>
              <a:rPr lang="ru-RU" sz="2000" dirty="0" smtClean="0">
                <a:sym typeface="Symbol"/>
              </a:rPr>
              <a:t>→</a:t>
            </a:r>
            <a:r>
              <a:rPr lang="en-US" sz="2000" dirty="0" smtClean="0">
                <a:sym typeface="Symbol"/>
              </a:rPr>
              <a:t> (</a:t>
            </a: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28</a:t>
            </a:r>
            <a:r>
              <a:rPr lang="ru-RU" sz="2000" dirty="0" smtClean="0">
                <a:sym typeface="Symbol"/>
              </a:rPr>
              <a:t> ⋅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45</a:t>
            </a:r>
            <a:r>
              <a:rPr lang="en-US" sz="2000" dirty="0" smtClean="0">
                <a:sym typeface="Symbol"/>
              </a:rPr>
              <a:t>)</a:t>
            </a:r>
          </a:p>
          <a:p>
            <a:pPr marL="324000" indent="0">
              <a:buNone/>
            </a:pPr>
            <a:r>
              <a:rPr lang="ru-RU" sz="2000" dirty="0" smtClean="0"/>
              <a:t>Упрощаем выражение в правой части, используя утверждение 3:</a:t>
            </a:r>
            <a:r>
              <a:rPr lang="en-US" sz="2000" dirty="0" smtClean="0"/>
              <a:t> </a:t>
            </a: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28</a:t>
            </a:r>
            <a:r>
              <a:rPr lang="ru-RU" sz="2000" dirty="0" smtClean="0">
                <a:sym typeface="Symbol"/>
              </a:rPr>
              <a:t> ⋅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45</a:t>
            </a:r>
            <a:r>
              <a:rPr lang="ru-RU" sz="2000" baseline="-25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= </a:t>
            </a: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28 or 45</a:t>
            </a:r>
            <a:endParaRPr lang="ru-RU" sz="2000" baseline="-250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3912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4</a:t>
            </a:r>
            <a:endParaRPr lang="en-US" sz="2000" b="1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Вычисляем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разряды  </a:t>
            </a:r>
            <a:r>
              <a:rPr lang="ru-RU" sz="2000" dirty="0" smtClean="0">
                <a:latin typeface="+mj-lt"/>
                <a:sym typeface="Symbol"/>
              </a:rPr>
              <a:t>5 4 3 2 1 0</a:t>
            </a:r>
          </a:p>
          <a:p>
            <a:pPr marL="324000" indent="0">
              <a:buNone/>
            </a:pPr>
            <a:r>
              <a:rPr lang="en-US" sz="2000" dirty="0" smtClean="0">
                <a:sym typeface="Symbol"/>
              </a:rPr>
              <a:t>         </a:t>
            </a:r>
            <a:r>
              <a:rPr lang="ru-RU" sz="2000" dirty="0" smtClean="0">
                <a:latin typeface="+mj-lt"/>
                <a:sym typeface="Symbol"/>
              </a:rPr>
              <a:t>28 = 0 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endParaRPr lang="ru-RU" sz="2000" dirty="0" smtClean="0">
              <a:latin typeface="+mj-lt"/>
              <a:sym typeface="Symbol"/>
            </a:endParaRPr>
          </a:p>
          <a:p>
            <a:pPr marL="324000" indent="0">
              <a:buNone/>
            </a:pPr>
            <a:r>
              <a:rPr lang="en-US" sz="2000" dirty="0" smtClean="0">
                <a:latin typeface="+mj-lt"/>
                <a:sym typeface="Symbol"/>
              </a:rPr>
              <a:t>        </a:t>
            </a:r>
            <a:r>
              <a:rPr lang="ru-RU" sz="2000" dirty="0" smtClean="0">
                <a:latin typeface="+mj-lt"/>
                <a:sym typeface="Symbol"/>
              </a:rPr>
              <a:t> 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45 = 1 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endParaRPr lang="en-US" sz="2000" dirty="0" smtClean="0">
              <a:latin typeface="+mj-lt"/>
              <a:sym typeface="Symbol"/>
            </a:endParaRPr>
          </a:p>
          <a:p>
            <a:pPr marL="324000" indent="0">
              <a:buNone/>
            </a:pPr>
            <a:r>
              <a:rPr lang="ru-RU" sz="2000" dirty="0" smtClean="0">
                <a:latin typeface="+mj-lt"/>
                <a:sym typeface="Symbol"/>
              </a:rPr>
              <a:t>28 </a:t>
            </a:r>
            <a:r>
              <a:rPr lang="en-US" sz="2000" dirty="0" smtClean="0">
                <a:latin typeface="+mj-lt"/>
                <a:sym typeface="Symbol"/>
              </a:rPr>
              <a:t>or </a:t>
            </a:r>
            <a:r>
              <a:rPr lang="ru-RU" sz="2000" dirty="0" smtClean="0">
                <a:latin typeface="+mj-lt"/>
                <a:sym typeface="Symbol"/>
              </a:rPr>
              <a:t>45 = </a:t>
            </a:r>
            <a:r>
              <a:rPr lang="en-US" sz="2000" dirty="0" smtClean="0">
                <a:latin typeface="+mj-lt"/>
                <a:sym typeface="Symbol"/>
              </a:rPr>
              <a:t>1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1</a:t>
            </a:r>
            <a:r>
              <a:rPr lang="en-US" sz="2000" dirty="0" smtClean="0">
                <a:latin typeface="+mj-lt"/>
                <a:sym typeface="Symbol"/>
              </a:rPr>
              <a:t> </a:t>
            </a:r>
            <a:r>
              <a:rPr lang="ru-RU" sz="2000" dirty="0" smtClean="0">
                <a:latin typeface="+mj-lt"/>
                <a:sym typeface="Symbol"/>
              </a:rPr>
              <a:t>0 1</a:t>
            </a:r>
            <a:r>
              <a:rPr lang="en-US" sz="2000" dirty="0" smtClean="0">
                <a:latin typeface="+mj-lt"/>
                <a:sym typeface="Symbol"/>
              </a:rPr>
              <a:t> = </a:t>
            </a:r>
            <a:r>
              <a:rPr lang="ru-RU" sz="2000" dirty="0" smtClean="0">
                <a:latin typeface="+mj-lt"/>
                <a:sym typeface="Symbol"/>
              </a:rPr>
              <a:t>61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Необходимо обеспечить истинность выражения</a:t>
            </a:r>
            <a:r>
              <a:rPr lang="en-US" sz="2000" dirty="0" smtClean="0">
                <a:sym typeface="Symbol"/>
              </a:rPr>
              <a:t> (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48</a:t>
            </a:r>
            <a:r>
              <a:rPr lang="ru-RU" sz="2000" dirty="0" smtClean="0">
                <a:sym typeface="Symbol"/>
              </a:rPr>
              <a:t> ⋅ A</a:t>
            </a:r>
            <a:r>
              <a:rPr lang="en-US" sz="2000" dirty="0" smtClean="0">
                <a:sym typeface="Symbol"/>
              </a:rPr>
              <a:t> ) </a:t>
            </a:r>
            <a:r>
              <a:rPr lang="ru-RU" sz="2000" dirty="0" smtClean="0">
                <a:sym typeface="Symbol"/>
              </a:rPr>
              <a:t>→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61</a:t>
            </a:r>
            <a:r>
              <a:rPr lang="ru-RU" sz="2000" dirty="0" smtClean="0">
                <a:sym typeface="Symbol"/>
              </a:rPr>
              <a:t> при всех </a:t>
            </a:r>
            <a:r>
              <a:rPr lang="en-US" sz="2000" dirty="0" smtClean="0">
                <a:sym typeface="Symbol"/>
              </a:rPr>
              <a:t>x.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Согласно утверждению 2 для этого необходимо, чтобы множество битов числа 61 входило во множество битов числа 48 </a:t>
            </a:r>
            <a:r>
              <a:rPr lang="ru-RU" sz="2000" dirty="0" err="1" smtClean="0">
                <a:sym typeface="Symbol"/>
              </a:rPr>
              <a:t>or</a:t>
            </a:r>
            <a:r>
              <a:rPr lang="ru-RU" sz="2000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то есть с помощью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мы можем добавить недостающие биты:</a:t>
            </a:r>
          </a:p>
          <a:p>
            <a:pPr marL="324000" indent="0">
              <a:buNone/>
            </a:pPr>
            <a:r>
              <a:rPr lang="ru-RU" sz="2000" dirty="0" smtClean="0">
                <a:latin typeface="+mj-lt"/>
                <a:sym typeface="Symbol"/>
              </a:rPr>
              <a:t>разряды 5 4 3 2 1 0</a:t>
            </a:r>
          </a:p>
          <a:p>
            <a:pPr marL="324000" indent="0">
              <a:buNone/>
            </a:pPr>
            <a:r>
              <a:rPr lang="ru-RU" sz="2000" dirty="0" smtClean="0">
                <a:latin typeface="+mj-lt"/>
                <a:sym typeface="Symbol"/>
              </a:rPr>
              <a:t>        48 = 1 1 0 0 0 0</a:t>
            </a:r>
          </a:p>
          <a:p>
            <a:pPr marL="324000" indent="0">
              <a:buNone/>
            </a:pPr>
            <a:r>
              <a:rPr lang="ru-RU" sz="2000" dirty="0" smtClean="0">
                <a:latin typeface="+mj-lt"/>
                <a:sym typeface="Symbol"/>
              </a:rPr>
              <a:t>        61 = 1 1 </a:t>
            </a:r>
            <a:r>
              <a:rPr lang="ru-RU" sz="2000" u="sng" dirty="0" smtClean="0">
                <a:latin typeface="+mj-lt"/>
                <a:sym typeface="Symbol"/>
              </a:rPr>
              <a:t>1</a:t>
            </a:r>
            <a:r>
              <a:rPr lang="ru-RU" sz="2000" dirty="0" smtClean="0">
                <a:latin typeface="+mj-lt"/>
                <a:sym typeface="Symbol"/>
              </a:rPr>
              <a:t> </a:t>
            </a:r>
            <a:r>
              <a:rPr lang="ru-RU" sz="2000" u="sng" dirty="0" smtClean="0">
                <a:latin typeface="+mj-lt"/>
                <a:sym typeface="Symbol"/>
              </a:rPr>
              <a:t>1</a:t>
            </a:r>
            <a:r>
              <a:rPr lang="ru-RU" sz="2000" dirty="0" smtClean="0">
                <a:latin typeface="+mj-lt"/>
                <a:sym typeface="Symbol"/>
              </a:rPr>
              <a:t> 0 </a:t>
            </a:r>
            <a:r>
              <a:rPr lang="ru-RU" sz="2000" u="sng" dirty="0" smtClean="0">
                <a:latin typeface="+mj-lt"/>
                <a:sym typeface="Symbol"/>
              </a:rPr>
              <a:t>1</a:t>
            </a:r>
          </a:p>
          <a:p>
            <a:pPr marL="324000" indent="0">
              <a:buNone/>
            </a:pPr>
            <a:r>
              <a:rPr lang="en-US" sz="2000" i="1" dirty="0" err="1" smtClean="0">
                <a:sym typeface="Symbol"/>
              </a:rPr>
              <a:t>a</a:t>
            </a:r>
            <a:r>
              <a:rPr lang="en-US" sz="2000" i="1" baseline="-25000" dirty="0" err="1" smtClean="0">
                <a:sym typeface="Symbol"/>
              </a:rPr>
              <a:t>min</a:t>
            </a:r>
            <a:r>
              <a:rPr lang="en-US" sz="2000" dirty="0" smtClean="0">
                <a:sym typeface="Symbol"/>
              </a:rPr>
              <a:t> = 2</a:t>
            </a:r>
            <a:r>
              <a:rPr lang="en-US" sz="2000" baseline="30000" dirty="0" smtClean="0">
                <a:sym typeface="Symbol"/>
              </a:rPr>
              <a:t>3</a:t>
            </a:r>
            <a:r>
              <a:rPr lang="en-US" sz="2000" dirty="0" smtClean="0">
                <a:sym typeface="Symbol"/>
              </a:rPr>
              <a:t> + 2</a:t>
            </a:r>
            <a:r>
              <a:rPr lang="en-US" sz="2000" baseline="30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 + 2</a:t>
            </a:r>
            <a:r>
              <a:rPr lang="en-US" sz="2000" baseline="30000" dirty="0" smtClean="0">
                <a:sym typeface="Symbol"/>
              </a:rPr>
              <a:t>0</a:t>
            </a:r>
            <a:r>
              <a:rPr lang="en-US" sz="2000" dirty="0" smtClean="0">
                <a:sym typeface="Symbol"/>
              </a:rPr>
              <a:t> = 13</a:t>
            </a:r>
            <a:endParaRPr lang="ru-RU" sz="2000" dirty="0" smtClean="0">
              <a:sym typeface="Symbol"/>
            </a:endParaRPr>
          </a:p>
          <a:p>
            <a:pPr marL="324000" indent="-457200">
              <a:buNone/>
            </a:pPr>
            <a:r>
              <a:rPr lang="en-US" sz="2000" dirty="0" smtClean="0">
                <a:sym typeface="Symbol"/>
              </a:rPr>
              <a:t>     </a:t>
            </a:r>
            <a:r>
              <a:rPr lang="ru-RU" sz="2000" dirty="0" smtClean="0">
                <a:sym typeface="Symbol"/>
              </a:rPr>
              <a:t>Можно выбрать и любое другое значение 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, </a:t>
            </a:r>
            <a:r>
              <a:rPr lang="ru-RU" sz="2000" dirty="0" smtClean="0">
                <a:sym typeface="Symbol"/>
              </a:rPr>
              <a:t>в двоичной записи которого эти биты равны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5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наименьшее натуральное число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19 = 0) ∧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38 ≠ 0) ∨ ((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43 = 0) → ((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= 0) ∧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43 = 0)))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1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5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наименьшее натуральное число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19 = 0) ∧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38 ≠ 0) ∨ ((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43 = 0) → ((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= 0) ∧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43 = 0)))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12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b="1" dirty="0" smtClean="0">
                <a:sym typeface="Symbol"/>
              </a:rPr>
              <a:t>Решение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Запишем выражение в виде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 + (Z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→ 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Упрощаем выражение, приводя его к импликации: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 + (Z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→ 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) = 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 + Z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+ 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=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= 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 + Z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+ A = Z</a:t>
            </a:r>
            <a:r>
              <a:rPr lang="ru-RU" sz="2000" baseline="-25000" dirty="0" smtClean="0">
                <a:sym typeface="Symbol"/>
              </a:rPr>
              <a:t>43 </a:t>
            </a:r>
            <a:r>
              <a:rPr lang="ru-RU" sz="2000" dirty="0" smtClean="0">
                <a:sym typeface="Symbol"/>
              </a:rPr>
              <a:t>→ (A⋅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+ 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Согласно свойству импликации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43 </a:t>
            </a:r>
            <a:r>
              <a:rPr lang="ru-RU" sz="2000" dirty="0" smtClean="0">
                <a:sym typeface="Symbol"/>
              </a:rPr>
              <a:t>→ (A⋅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+ 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) = (Z</a:t>
            </a:r>
            <a:r>
              <a:rPr lang="ru-RU" sz="2000" baseline="-25000" dirty="0" smtClean="0">
                <a:sym typeface="Symbol"/>
              </a:rPr>
              <a:t>43 </a:t>
            </a:r>
            <a:r>
              <a:rPr lang="ru-RU" sz="2000" dirty="0" smtClean="0">
                <a:sym typeface="Symbol"/>
              </a:rPr>
              <a:t>→ 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) + (Z</a:t>
            </a:r>
            <a:r>
              <a:rPr lang="ru-RU" sz="2000" baseline="-25000" dirty="0" smtClean="0">
                <a:sym typeface="Symbol"/>
              </a:rPr>
              <a:t>43 </a:t>
            </a:r>
            <a:r>
              <a:rPr lang="ru-RU" sz="2000" dirty="0" smtClean="0">
                <a:sym typeface="Symbol"/>
              </a:rPr>
              <a:t>→ 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По утверждению 5 второе слагаемое в правой части равно 0 (ложно для каких-то 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), поэтому остается обеспечить истинность выражения Z</a:t>
            </a:r>
            <a:r>
              <a:rPr lang="ru-RU" sz="2000" baseline="-25000" dirty="0" smtClean="0">
                <a:sym typeface="Symbol"/>
              </a:rPr>
              <a:t>43 </a:t>
            </a:r>
            <a:r>
              <a:rPr lang="ru-RU" sz="2000" dirty="0" smtClean="0">
                <a:sym typeface="Symbol"/>
              </a:rPr>
              <a:t>→ A⋅ Z</a:t>
            </a:r>
            <a:r>
              <a:rPr lang="ru-RU" sz="2000" baseline="-25000" dirty="0" smtClean="0">
                <a:sym typeface="Symbol"/>
              </a:rPr>
              <a:t>43</a:t>
            </a:r>
            <a:endParaRPr lang="ru-RU" sz="2000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69521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5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Необходимо обеспечить истинность выражения Z</a:t>
            </a:r>
            <a:r>
              <a:rPr lang="ru-RU" sz="2000" baseline="-25000" dirty="0" smtClean="0">
                <a:sym typeface="Symbol"/>
              </a:rPr>
              <a:t>43 </a:t>
            </a:r>
            <a:r>
              <a:rPr lang="ru-RU" sz="2000" dirty="0" smtClean="0">
                <a:sym typeface="Symbol"/>
              </a:rPr>
              <a:t>→ A⋅ Z</a:t>
            </a:r>
            <a:r>
              <a:rPr lang="ru-RU" sz="2000" baseline="-25000" dirty="0" smtClean="0">
                <a:sym typeface="Symbol"/>
              </a:rPr>
              <a:t>43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В силу утверждений 3 и 2, множество единичных битов числа</a:t>
            </a:r>
          </a:p>
          <a:p>
            <a:pPr marL="324000" indent="0">
              <a:buNone/>
            </a:pP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</a:t>
            </a:r>
            <a:r>
              <a:rPr lang="ru-RU" sz="2000" dirty="0" err="1" smtClean="0">
                <a:sym typeface="Symbol"/>
              </a:rPr>
              <a:t>or</a:t>
            </a:r>
            <a:r>
              <a:rPr lang="ru-RU" sz="2000" dirty="0" smtClean="0">
                <a:sym typeface="Symbol"/>
              </a:rPr>
              <a:t> 43 должно входить во множество единичных битов числа 43. Поэтому число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может содержать единичные биты только в тех разрядах, где они есть в двоичной записи числа 43.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Таким образом,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i="1" baseline="-25000" dirty="0" err="1" smtClean="0">
                <a:sym typeface="Symbol"/>
              </a:rPr>
              <a:t>max</a:t>
            </a:r>
            <a:r>
              <a:rPr lang="ru-RU" sz="2000" dirty="0" smtClean="0">
                <a:sym typeface="Symbol"/>
              </a:rPr>
              <a:t> = 43.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Кроме этого, можно использовать и другие значения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все единичные биты которых входят во множество единичных битов числа 43: это 1, 2, 3, 8, 9, 10, 11, 32, 33, 34, 35, 40, 41, 42 и 43.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Пример 5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Определите наименьшее натуральное число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, такое что выражение</a:t>
            </a:r>
          </a:p>
          <a:p>
            <a:pPr marL="324000" indent="0" algn="ctr">
              <a:buNone/>
            </a:pPr>
            <a:r>
              <a:rPr lang="ru-RU" sz="2000" dirty="0" smtClean="0">
                <a:sym typeface="Symbol"/>
              </a:rPr>
              <a:t>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19 = 0) ∧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38 ≠ 0) ∨ ((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43 = 0) → ((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 = 0) ∧ (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&amp; 43 = 0)))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тождественно истинно.</a:t>
            </a:r>
          </a:p>
          <a:p>
            <a:pPr marL="324000" indent="0">
              <a:buNone/>
            </a:pPr>
            <a:endParaRPr lang="ru-RU" sz="1200" dirty="0" smtClean="0">
              <a:sym typeface="Symbol"/>
            </a:endParaRPr>
          </a:p>
          <a:p>
            <a:pPr marL="324000" indent="0">
              <a:buNone/>
            </a:pPr>
            <a:r>
              <a:rPr lang="ru-RU" sz="2000" b="1" dirty="0" smtClean="0">
                <a:sym typeface="Symbol"/>
              </a:rPr>
              <a:t>Решение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Запишем выражение в виде 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 + (Z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→ 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Упрощаем выражение, приводя его к импликации: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 + (Z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→ 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) = 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 + Z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+ 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=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= 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 + Z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+ A = Z</a:t>
            </a:r>
            <a:r>
              <a:rPr lang="ru-RU" sz="2000" baseline="-25000" dirty="0" smtClean="0">
                <a:sym typeface="Symbol"/>
              </a:rPr>
              <a:t>43 </a:t>
            </a:r>
            <a:r>
              <a:rPr lang="ru-RU" sz="2000" dirty="0" smtClean="0">
                <a:sym typeface="Symbol"/>
              </a:rPr>
              <a:t>→ (A⋅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+ 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Согласно свойству импликации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ru-RU" sz="2000" baseline="-25000" dirty="0" smtClean="0">
                <a:sym typeface="Symbol"/>
              </a:rPr>
              <a:t>43 </a:t>
            </a:r>
            <a:r>
              <a:rPr lang="ru-RU" sz="2000" dirty="0" smtClean="0">
                <a:sym typeface="Symbol"/>
              </a:rPr>
              <a:t>→ (A⋅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 + 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) = (Z</a:t>
            </a:r>
            <a:r>
              <a:rPr lang="ru-RU" sz="2000" baseline="-25000" dirty="0" smtClean="0">
                <a:sym typeface="Symbol"/>
              </a:rPr>
              <a:t>43 </a:t>
            </a:r>
            <a:r>
              <a:rPr lang="ru-RU" sz="2000" dirty="0" smtClean="0">
                <a:sym typeface="Symbol"/>
              </a:rPr>
              <a:t>→ A⋅ Z</a:t>
            </a:r>
            <a:r>
              <a:rPr lang="ru-RU" sz="2000" baseline="-25000" dirty="0" smtClean="0">
                <a:sym typeface="Symbol"/>
              </a:rPr>
              <a:t>43</a:t>
            </a:r>
            <a:r>
              <a:rPr lang="ru-RU" sz="2000" dirty="0" smtClean="0">
                <a:sym typeface="Symbol"/>
              </a:rPr>
              <a:t>) + (Z</a:t>
            </a:r>
            <a:r>
              <a:rPr lang="ru-RU" sz="2000" baseline="-25000" dirty="0" smtClean="0">
                <a:sym typeface="Symbol"/>
              </a:rPr>
              <a:t>43 </a:t>
            </a:r>
            <a:r>
              <a:rPr lang="ru-RU" sz="2000" dirty="0" smtClean="0">
                <a:sym typeface="Symbol"/>
              </a:rPr>
              <a:t>→ Z</a:t>
            </a:r>
            <a:r>
              <a:rPr lang="ru-RU" sz="2000" baseline="-25000" dirty="0" smtClean="0">
                <a:sym typeface="Symbol"/>
              </a:rPr>
              <a:t>19</a:t>
            </a:r>
            <a:r>
              <a:rPr lang="ru-RU" sz="2000" dirty="0" smtClean="0">
                <a:sym typeface="Symbol"/>
              </a:rPr>
              <a:t> ⋅ Z</a:t>
            </a:r>
            <a:r>
              <a:rPr lang="ru-RU" sz="2000" baseline="-25000" dirty="0" smtClean="0">
                <a:sym typeface="Symbol"/>
              </a:rPr>
              <a:t>38</a:t>
            </a:r>
            <a:r>
              <a:rPr lang="ru-RU" sz="2000" dirty="0" smtClean="0">
                <a:sym typeface="Symbol"/>
              </a:rPr>
              <a:t>)</a:t>
            </a:r>
          </a:p>
          <a:p>
            <a:pPr marL="324000" indent="0">
              <a:buNone/>
            </a:pPr>
            <a:r>
              <a:rPr lang="ru-RU" sz="2000" dirty="0" smtClean="0">
                <a:sym typeface="Symbol"/>
              </a:rPr>
              <a:t>По утверждению 5 второе слагаемое в правой части равно 0 (ложно для каких-то </a:t>
            </a:r>
            <a:r>
              <a:rPr lang="ru-RU" sz="2000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), поэтому остается обеспечить истинность выражения Z</a:t>
            </a:r>
            <a:r>
              <a:rPr lang="ru-RU" sz="2000" baseline="-25000" dirty="0" smtClean="0">
                <a:sym typeface="Symbol"/>
              </a:rPr>
              <a:t>43 </a:t>
            </a:r>
            <a:r>
              <a:rPr lang="ru-RU" sz="2000" dirty="0" smtClean="0">
                <a:sym typeface="Symbol"/>
              </a:rPr>
              <a:t>→ A⋅ Z</a:t>
            </a:r>
            <a:r>
              <a:rPr lang="ru-RU" sz="2000" baseline="-25000" dirty="0" smtClean="0">
                <a:sym typeface="Symbol"/>
              </a:rPr>
              <a:t>43</a:t>
            </a:r>
            <a:endParaRPr lang="ru-RU" sz="2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Обозначения</a:t>
            </a:r>
          </a:p>
          <a:p>
            <a:pPr marL="457200" indent="-457200">
              <a:buNone/>
            </a:pPr>
            <a:endParaRPr lang="ru-RU" sz="2200" dirty="0" smtClean="0">
              <a:sym typeface="Symbol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– множество чисел, которые в результате поразрядной конъюнкции с числом </a:t>
            </a:r>
            <a:r>
              <a:rPr lang="en-US" sz="2000" dirty="0" smtClean="0">
                <a:sym typeface="Symbol"/>
              </a:rPr>
              <a:t>K </a:t>
            </a:r>
            <a:r>
              <a:rPr lang="ru-RU" sz="2000" dirty="0" smtClean="0">
                <a:sym typeface="Symbol"/>
              </a:rPr>
              <a:t>дают 0:</a:t>
            </a:r>
          </a:p>
          <a:p>
            <a:pPr marL="457200" indent="-457200" algn="ctr">
              <a:buNone/>
            </a:pPr>
            <a:r>
              <a:rPr lang="en-US" sz="2000" dirty="0" smtClean="0"/>
              <a:t>Z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 = {</a:t>
            </a:r>
            <a:r>
              <a:rPr lang="en-US" sz="2000" i="1" dirty="0" smtClean="0"/>
              <a:t>x</a:t>
            </a:r>
            <a:r>
              <a:rPr lang="en-US" sz="2000" dirty="0" smtClean="0"/>
              <a:t>:  </a:t>
            </a:r>
            <a:r>
              <a:rPr lang="en-US" sz="2000" i="1" dirty="0" smtClean="0"/>
              <a:t>x</a:t>
            </a:r>
            <a:r>
              <a:rPr lang="en-US" sz="2000" dirty="0" smtClean="0"/>
              <a:t> &amp; K = 0}</a:t>
            </a:r>
            <a:endParaRPr lang="ru-RU" sz="2000" dirty="0" smtClean="0"/>
          </a:p>
          <a:p>
            <a:pPr>
              <a:buNone/>
            </a:pPr>
            <a:endParaRPr lang="ru-RU" sz="2200" dirty="0" smtClean="0"/>
          </a:p>
          <a:p>
            <a:pPr marL="457200" indent="-457200">
              <a:buNone/>
            </a:pPr>
            <a:r>
              <a:rPr lang="en-US" sz="2000" dirty="0" smtClean="0">
                <a:sym typeface="Symbol"/>
              </a:rPr>
              <a:t>Z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– множество чисел, которые в результате поразрядной конъюнкции с числом </a:t>
            </a:r>
            <a:r>
              <a:rPr lang="en-US" sz="2000" dirty="0" smtClean="0">
                <a:sym typeface="Symbol"/>
              </a:rPr>
              <a:t>K </a:t>
            </a:r>
            <a:r>
              <a:rPr lang="ru-RU" sz="2000" dirty="0" smtClean="0">
                <a:sym typeface="Symbol"/>
              </a:rPr>
              <a:t>дают ненулевое значение:</a:t>
            </a:r>
          </a:p>
          <a:p>
            <a:pPr marL="457200" indent="-457200" algn="ctr">
              <a:buNone/>
            </a:pPr>
            <a:r>
              <a:rPr lang="en-US" sz="2000" dirty="0" smtClean="0">
                <a:sym typeface="Symbol"/>
              </a:rPr>
              <a:t></a:t>
            </a:r>
            <a:r>
              <a:rPr lang="en-US" sz="2000" dirty="0" smtClean="0"/>
              <a:t>Z</a:t>
            </a:r>
            <a:r>
              <a:rPr lang="en-US" sz="2000" baseline="-25000" dirty="0" smtClean="0"/>
              <a:t>K</a:t>
            </a:r>
            <a:r>
              <a:rPr lang="en-US" sz="2000" dirty="0" smtClean="0"/>
              <a:t> = {</a:t>
            </a:r>
            <a:r>
              <a:rPr lang="en-US" sz="2000" i="1" dirty="0" smtClean="0"/>
              <a:t>x</a:t>
            </a:r>
            <a:r>
              <a:rPr lang="en-US" sz="2000" dirty="0" smtClean="0"/>
              <a:t>: </a:t>
            </a:r>
            <a:r>
              <a:rPr lang="en-US" sz="2000" i="1" dirty="0" smtClean="0"/>
              <a:t> x </a:t>
            </a:r>
            <a:r>
              <a:rPr lang="en-US" sz="2000" dirty="0" smtClean="0"/>
              <a:t>&amp; K </a:t>
            </a:r>
            <a:r>
              <a:rPr lang="en-US" sz="2000" dirty="0" smtClean="0">
                <a:sym typeface="Symbol"/>
              </a:rPr>
              <a:t></a:t>
            </a:r>
            <a:r>
              <a:rPr lang="en-US" sz="2000" dirty="0" smtClean="0"/>
              <a:t> 0}</a:t>
            </a:r>
            <a:endParaRPr lang="ru-RU" sz="2000" dirty="0" smtClean="0"/>
          </a:p>
          <a:p>
            <a:pPr>
              <a:buFont typeface="Symbol"/>
              <a:buChar char="Ø"/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Утверждение 1</a:t>
            </a: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Пусть логическое выражение 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истинно для некоторого натурального числа 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. Тогда все биты двоичной записи числа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, соответствующие единичным битам двоичной записи числа K, нулевые.</a:t>
            </a:r>
          </a:p>
          <a:p>
            <a:pPr marL="457200" indent="0">
              <a:buNone/>
            </a:pPr>
            <a:endParaRPr lang="ru-RU" sz="2000" dirty="0" smtClean="0">
              <a:sym typeface="Symbol"/>
            </a:endParaRPr>
          </a:p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Утверждение 2</a:t>
            </a: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Логическое выражение  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→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M</a:t>
            </a:r>
            <a:r>
              <a:rPr lang="ru-RU" sz="2000" dirty="0" smtClean="0">
                <a:sym typeface="Symbol"/>
              </a:rPr>
              <a:t> истинно для всех 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тогда и только тогда, когда множество единичных битов двоичной записи числа M входит во множество единичных битов двоичной записи числа 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Утверждение </a:t>
            </a:r>
            <a:r>
              <a:rPr lang="en-US" sz="2000" b="1" dirty="0" smtClean="0">
                <a:sym typeface="Symbol"/>
              </a:rPr>
              <a:t>3</a:t>
            </a:r>
            <a:endParaRPr lang="ru-RU" sz="2000" b="1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Для любого натурального 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справедливо равенство:</a:t>
            </a:r>
          </a:p>
          <a:p>
            <a:pPr marL="457200" indent="0" algn="ctr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latin typeface="Arial"/>
                <a:cs typeface="Arial"/>
                <a:sym typeface="Symbol"/>
              </a:rPr>
              <a:t></a:t>
            </a:r>
            <a:r>
              <a:rPr lang="ru-RU" sz="2000" dirty="0" smtClean="0">
                <a:sym typeface="Symbol"/>
              </a:rPr>
              <a:t> Z</a:t>
            </a:r>
            <a:r>
              <a:rPr lang="en-US" sz="2000" baseline="-25000" dirty="0" smtClean="0">
                <a:sym typeface="Symbol"/>
              </a:rPr>
              <a:t>M</a:t>
            </a:r>
            <a:r>
              <a:rPr lang="ru-RU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= 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 </a:t>
            </a:r>
            <a:r>
              <a:rPr lang="ru-RU" sz="2000" baseline="-25000" dirty="0" err="1" smtClean="0">
                <a:sym typeface="Symbol"/>
              </a:rPr>
              <a:t>or</a:t>
            </a:r>
            <a:r>
              <a:rPr lang="en-US" sz="2000" baseline="-25000" dirty="0" smtClean="0">
                <a:sym typeface="Symbol"/>
              </a:rPr>
              <a:t> M</a:t>
            </a:r>
            <a:endParaRPr lang="ru-RU" sz="2000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где </a:t>
            </a:r>
            <a:r>
              <a:rPr lang="ru-RU" sz="2000" dirty="0" err="1" smtClean="0">
                <a:sym typeface="Symbol"/>
              </a:rPr>
              <a:t>or</a:t>
            </a:r>
            <a:r>
              <a:rPr lang="ru-RU" sz="2000" dirty="0" smtClean="0">
                <a:sym typeface="Symbol"/>
              </a:rPr>
              <a:t> обозначает поразрядную дизъюнкцию между двоичной записью чисел K и M.</a:t>
            </a:r>
            <a:endParaRPr lang="en-US" sz="2000" dirty="0" smtClean="0">
              <a:sym typeface="Symbol"/>
            </a:endParaRPr>
          </a:p>
          <a:p>
            <a:pPr marL="457200" indent="0">
              <a:buNone/>
            </a:pPr>
            <a:endParaRPr lang="ru-RU" sz="2000" dirty="0" smtClean="0">
              <a:sym typeface="Symbol"/>
            </a:endParaRPr>
          </a:p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Утверждение </a:t>
            </a:r>
            <a:r>
              <a:rPr lang="en-US" sz="2000" b="1" dirty="0" smtClean="0">
                <a:sym typeface="Symbol"/>
              </a:rPr>
              <a:t>4</a:t>
            </a:r>
            <a:endParaRPr lang="ru-RU" sz="2000" b="1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При любых натуральных числах K и M существуют значения 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, при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которых логическое выражение</a:t>
            </a:r>
            <a:endParaRPr lang="en-US" sz="2000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→</a:t>
            </a:r>
            <a:r>
              <a:rPr lang="en-US" sz="2000" dirty="0" smtClean="0">
                <a:sym typeface="Symbol"/>
              </a:rPr>
              <a:t> 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M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 ложно</a:t>
            </a:r>
            <a:r>
              <a:rPr lang="ru-RU" sz="2200" dirty="0" smtClean="0">
                <a:sym typeface="Symbo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Утверждение </a:t>
            </a:r>
            <a:r>
              <a:rPr lang="en-US" sz="2000" b="1" dirty="0" smtClean="0">
                <a:sym typeface="Symbol"/>
              </a:rPr>
              <a:t>5</a:t>
            </a:r>
            <a:endParaRPr lang="ru-RU" sz="2000" b="1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При любых натуральных числах K и M существуют значения</a:t>
            </a:r>
            <a:r>
              <a:rPr lang="ru-RU" sz="2000" i="1" dirty="0" smtClean="0">
                <a:sym typeface="Symbol"/>
              </a:rPr>
              <a:t> 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, при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которых логическое выражение</a:t>
            </a:r>
            <a:endParaRPr lang="en-US" sz="2000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→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M</a:t>
            </a:r>
            <a:r>
              <a:rPr lang="ru-RU" sz="2000" dirty="0" smtClean="0">
                <a:sym typeface="Symbol"/>
              </a:rPr>
              <a:t> </a:t>
            </a:r>
            <a:r>
              <a:rPr lang="en-US" sz="2000" dirty="0" smtClean="0">
                <a:latin typeface="Arial"/>
                <a:cs typeface="Arial"/>
                <a:sym typeface="Symbol"/>
              </a:rPr>
              <a:t></a:t>
            </a:r>
            <a:r>
              <a:rPr lang="ru-RU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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N</a:t>
            </a:r>
            <a:r>
              <a:rPr lang="ru-RU" sz="2000" dirty="0" smtClean="0">
                <a:sym typeface="Symbol"/>
              </a:rPr>
              <a:t> ложно</a:t>
            </a:r>
            <a:r>
              <a:rPr lang="en-US" sz="2000" dirty="0" smtClean="0">
                <a:sym typeface="Symbol"/>
              </a:rPr>
              <a:t>.</a:t>
            </a:r>
          </a:p>
          <a:p>
            <a:pPr marL="457200" indent="0">
              <a:buNone/>
            </a:pPr>
            <a:endParaRPr lang="en-US" sz="2000" dirty="0" smtClean="0">
              <a:sym typeface="Symbol"/>
            </a:endParaRPr>
          </a:p>
          <a:p>
            <a:pPr marL="457200" indent="0">
              <a:buNone/>
            </a:pPr>
            <a:endParaRPr lang="ru-RU" sz="2000" dirty="0" smtClean="0">
              <a:sym typeface="Symbol"/>
            </a:endParaRPr>
          </a:p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Утверждение </a:t>
            </a:r>
            <a:r>
              <a:rPr lang="en-US" sz="2000" b="1" dirty="0" smtClean="0">
                <a:sym typeface="Symbol"/>
              </a:rPr>
              <a:t>6</a:t>
            </a:r>
            <a:endParaRPr lang="ru-RU" sz="2000" b="1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Пусть выражение  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→Z</a:t>
            </a:r>
            <a:r>
              <a:rPr lang="en-US" sz="2000" baseline="-25000" dirty="0" smtClean="0">
                <a:sym typeface="Symbol"/>
              </a:rPr>
              <a:t>N</a:t>
            </a:r>
            <a:r>
              <a:rPr lang="ru-RU" sz="2000" dirty="0" smtClean="0">
                <a:sym typeface="Symbol"/>
              </a:rPr>
              <a:t> истинно при любом натуральном 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. Тогда выражение</a:t>
            </a:r>
            <a:endParaRPr lang="en-US" sz="2000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 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→ </a:t>
            </a:r>
            <a:r>
              <a:rPr lang="en-US" sz="2000" dirty="0" smtClean="0">
                <a:sym typeface="Symbol"/>
              </a:rPr>
              <a:t>(</a:t>
            </a:r>
            <a:r>
              <a:rPr lang="ru-RU" sz="2000" dirty="0" smtClean="0">
                <a:sym typeface="Symbol"/>
              </a:rPr>
              <a:t>A + Z</a:t>
            </a:r>
            <a:r>
              <a:rPr lang="en-US" sz="2000" baseline="-25000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) </a:t>
            </a:r>
            <a:r>
              <a:rPr lang="ru-RU" sz="2000" dirty="0" smtClean="0">
                <a:sym typeface="Symbol"/>
              </a:rPr>
              <a:t> истинно для всех 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при любом выборе </a:t>
            </a:r>
            <a:r>
              <a:rPr lang="ru-RU" sz="2000" i="1" dirty="0" err="1" smtClean="0">
                <a:sym typeface="Symbol"/>
              </a:rPr>
              <a:t>a</a:t>
            </a:r>
            <a:r>
              <a:rPr lang="ru-RU" sz="2000" dirty="0" smtClean="0">
                <a:sym typeface="Symbo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857232"/>
            <a:ext cx="8435280" cy="54673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Утверждение </a:t>
            </a:r>
            <a:r>
              <a:rPr lang="en-US" sz="2000" b="1" dirty="0" smtClean="0">
                <a:sym typeface="Symbol"/>
              </a:rPr>
              <a:t>7</a:t>
            </a:r>
            <a:endParaRPr lang="ru-RU" sz="2000" b="1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Пусть выражение 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→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N</a:t>
            </a:r>
            <a:r>
              <a:rPr lang="ru-RU" sz="2000" dirty="0" smtClean="0">
                <a:sym typeface="Symbol"/>
              </a:rPr>
              <a:t> ложно при некотором натуральном  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.</a:t>
            </a: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Тогда выражение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 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→ </a:t>
            </a:r>
            <a:r>
              <a:rPr lang="en-US" sz="2000" dirty="0" smtClean="0">
                <a:sym typeface="Symbol"/>
              </a:rPr>
              <a:t>(</a:t>
            </a:r>
            <a:r>
              <a:rPr lang="ru-RU" sz="2000" dirty="0" smtClean="0">
                <a:sym typeface="Symbol"/>
              </a:rPr>
              <a:t>A + Z</a:t>
            </a:r>
            <a:r>
              <a:rPr lang="en-US" sz="2000" baseline="-25000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) </a:t>
            </a:r>
            <a:r>
              <a:rPr lang="ru-RU" sz="2000" dirty="0" smtClean="0">
                <a:sym typeface="Symbol"/>
              </a:rPr>
              <a:t>истинно для всех 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 при условии, что 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→ A = 1.</a:t>
            </a:r>
            <a:endParaRPr lang="en-US" sz="2000" dirty="0" smtClean="0">
              <a:sym typeface="Symbol"/>
            </a:endParaRPr>
          </a:p>
          <a:p>
            <a:pPr marL="457200" indent="0">
              <a:buNone/>
            </a:pPr>
            <a:endParaRPr lang="ru-RU" sz="2000" dirty="0" smtClean="0">
              <a:sym typeface="Symbol"/>
            </a:endParaRPr>
          </a:p>
          <a:p>
            <a:pPr marL="457200" indent="0">
              <a:buNone/>
            </a:pPr>
            <a:endParaRPr lang="ru-RU" sz="2000" dirty="0" smtClean="0">
              <a:sym typeface="Symbol"/>
            </a:endParaRPr>
          </a:p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Утверждение </a:t>
            </a:r>
            <a:r>
              <a:rPr lang="en-US" sz="2000" b="1" dirty="0" smtClean="0">
                <a:sym typeface="Symbol"/>
              </a:rPr>
              <a:t>8</a:t>
            </a:r>
            <a:endParaRPr lang="ru-RU" sz="2000" b="1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Пусть выражение  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+</a:t>
            </a:r>
            <a:r>
              <a:rPr lang="ru-RU" sz="2000" dirty="0" smtClean="0">
                <a:sym typeface="Symbol"/>
              </a:rPr>
              <a:t> Z</a:t>
            </a:r>
            <a:r>
              <a:rPr lang="en-US" sz="2000" baseline="-25000" dirty="0" smtClean="0">
                <a:sym typeface="Symbol"/>
              </a:rPr>
              <a:t>M</a:t>
            </a:r>
            <a:r>
              <a:rPr lang="ru-RU" sz="2000" dirty="0" smtClean="0">
                <a:sym typeface="Symbol"/>
              </a:rPr>
              <a:t> истинно при некотором натуральном </a:t>
            </a:r>
            <a:r>
              <a:rPr lang="ru-RU" sz="2000" i="1" dirty="0" err="1" smtClean="0">
                <a:sym typeface="Symbol"/>
              </a:rPr>
              <a:t>x</a:t>
            </a:r>
            <a:r>
              <a:rPr lang="ru-RU" sz="2000" dirty="0" smtClean="0">
                <a:sym typeface="Symbol"/>
              </a:rPr>
              <a:t>.</a:t>
            </a: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Тогда истинно выражение 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 </a:t>
            </a:r>
            <a:r>
              <a:rPr lang="ru-RU" sz="2000" baseline="-25000" dirty="0" smtClean="0">
                <a:sym typeface="Symbol"/>
              </a:rPr>
              <a:t>&amp;</a:t>
            </a:r>
            <a:r>
              <a:rPr lang="en-US" sz="2000" baseline="-25000" dirty="0" smtClean="0">
                <a:sym typeface="Symbol"/>
              </a:rPr>
              <a:t> M</a:t>
            </a:r>
            <a:r>
              <a:rPr lang="ru-RU" sz="2000" dirty="0" smtClean="0">
                <a:sym typeface="Symbo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Общий метод решения (А.В. </a:t>
            </a:r>
            <a:r>
              <a:rPr lang="ru-RU" sz="2000" b="1" dirty="0" err="1" smtClean="0">
                <a:sym typeface="Symbol"/>
              </a:rPr>
              <a:t>Здвижкова</a:t>
            </a:r>
            <a:r>
              <a:rPr lang="ru-RU" sz="2000" b="1" dirty="0" smtClean="0">
                <a:sym typeface="Symbol"/>
              </a:rPr>
              <a:t>)</a:t>
            </a:r>
          </a:p>
          <a:p>
            <a:pPr marL="457200" indent="-457200">
              <a:buNone/>
            </a:pPr>
            <a:endParaRPr lang="ru-RU" sz="2000" b="1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1. Упростить логическое выражение так, чтобы свести его к импликации и избавиться от инверсий.</a:t>
            </a:r>
          </a:p>
          <a:p>
            <a:pPr marL="457200" indent="0">
              <a:buNone/>
            </a:pPr>
            <a:endParaRPr lang="ru-RU" sz="2000" dirty="0" smtClean="0">
              <a:sym typeface="Symbol"/>
            </a:endParaRPr>
          </a:p>
          <a:p>
            <a:pPr marL="457200" indent="0">
              <a:buNone/>
            </a:pPr>
            <a:r>
              <a:rPr lang="ru-RU" sz="2000" dirty="0" smtClean="0">
                <a:sym typeface="Symbol"/>
              </a:rPr>
              <a:t>2. Применить утверждения 3-7 с целью свести задачу к форме, в которой можно использовать утверждение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Формулы</a:t>
            </a:r>
            <a:endParaRPr lang="en-US" sz="2000" b="1" dirty="0" smtClean="0"/>
          </a:p>
          <a:p>
            <a:pPr>
              <a:buNone/>
            </a:pPr>
            <a:endParaRPr lang="ru-RU" sz="1000" b="1" dirty="0" smtClean="0"/>
          </a:p>
          <a:p>
            <a:pPr marL="457200" indent="-45720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Symbol"/>
              </a:rPr>
              <a:t> (B </a:t>
            </a:r>
            <a:r>
              <a:rPr lang="en-US" sz="2000" dirty="0" smtClean="0">
                <a:latin typeface="Arial"/>
                <a:cs typeface="Arial"/>
                <a:sym typeface="Symbol"/>
              </a:rPr>
              <a:t>˅ </a:t>
            </a:r>
            <a:r>
              <a:rPr lang="en-US" sz="2000" dirty="0" smtClean="0">
                <a:sym typeface="Symbol"/>
              </a:rPr>
              <a:t>C) = (A  B) </a:t>
            </a:r>
            <a:r>
              <a:rPr lang="en-US" sz="2000" dirty="0" smtClean="0">
                <a:latin typeface="Arial"/>
                <a:cs typeface="Arial"/>
                <a:sym typeface="Symbol"/>
              </a:rPr>
              <a:t>˅ </a:t>
            </a:r>
            <a:r>
              <a:rPr lang="en-US" sz="2000" dirty="0" smtClean="0">
                <a:sym typeface="Symbol"/>
              </a:rPr>
              <a:t>(A  C)</a:t>
            </a:r>
            <a:r>
              <a:rPr lang="en-US" sz="2000" dirty="0" smtClean="0">
                <a:latin typeface="Arial"/>
                <a:cs typeface="Arial"/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   </a:t>
            </a:r>
            <a:endParaRPr lang="en-US" sz="2000" dirty="0" smtClean="0">
              <a:latin typeface="Arial"/>
              <a:cs typeface="Arial"/>
              <a:sym typeface="Symbol"/>
            </a:endParaRPr>
          </a:p>
          <a:p>
            <a:pPr marL="457200" indent="-45720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ym typeface="Symbol"/>
              </a:rPr>
              <a:t> (B </a:t>
            </a:r>
            <a:r>
              <a:rPr lang="en-US" sz="2000" dirty="0" smtClean="0">
                <a:latin typeface="Arial"/>
                <a:cs typeface="Arial"/>
                <a:sym typeface="Symbol"/>
              </a:rPr>
              <a:t>˄ </a:t>
            </a:r>
            <a:r>
              <a:rPr lang="en-US" sz="2000" dirty="0" smtClean="0">
                <a:sym typeface="Symbol"/>
              </a:rPr>
              <a:t>C) = (A  B) </a:t>
            </a:r>
            <a:r>
              <a:rPr lang="en-US" sz="2000" dirty="0" smtClean="0">
                <a:latin typeface="Arial"/>
                <a:cs typeface="Arial"/>
                <a:sym typeface="Symbol"/>
              </a:rPr>
              <a:t>˄ </a:t>
            </a:r>
            <a:r>
              <a:rPr lang="en-US" sz="2000" dirty="0" smtClean="0">
                <a:sym typeface="Symbol"/>
              </a:rPr>
              <a:t>(A  C)</a:t>
            </a:r>
            <a:endParaRPr lang="ru-RU" sz="2000" dirty="0" smtClean="0">
              <a:sym typeface="Symbol"/>
            </a:endParaRPr>
          </a:p>
          <a:p>
            <a:pPr marL="457200" indent="-457200">
              <a:buNone/>
            </a:pPr>
            <a:r>
              <a:rPr lang="en-US" sz="2000" dirty="0" smtClean="0">
                <a:sym typeface="Symbol"/>
              </a:rPr>
              <a:t>A ˅ </a:t>
            </a:r>
            <a:r>
              <a:rPr lang="ru-RU" sz="2000" dirty="0" smtClean="0">
                <a:sym typeface="Symbol"/>
              </a:rPr>
              <a:t></a:t>
            </a:r>
            <a:r>
              <a:rPr lang="en-US" sz="2000" dirty="0" smtClean="0">
                <a:sym typeface="Symbol"/>
              </a:rPr>
              <a:t>A ˄ B = A ˅ B </a:t>
            </a:r>
          </a:p>
          <a:p>
            <a:pPr marL="457200" indent="-457200">
              <a:buNone/>
            </a:pPr>
            <a:endParaRPr lang="en-US" sz="2000" dirty="0" smtClean="0">
              <a:sym typeface="Symbol"/>
            </a:endParaRPr>
          </a:p>
          <a:p>
            <a:pPr marL="457200" indent="-457200">
              <a:buNone/>
            </a:pPr>
            <a:r>
              <a:rPr lang="ru-RU" sz="2000" b="1" dirty="0" smtClean="0">
                <a:sym typeface="Symbol"/>
              </a:rPr>
              <a:t>Утверждения</a:t>
            </a:r>
          </a:p>
          <a:p>
            <a:pPr marL="457200" indent="-457200">
              <a:buNone/>
            </a:pPr>
            <a:endParaRPr lang="ru-RU" sz="1000" dirty="0" smtClean="0">
              <a:sym typeface="Symbol"/>
            </a:endParaRPr>
          </a:p>
          <a:p>
            <a:pPr marL="457200" indent="-45720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→</a:t>
            </a:r>
            <a:r>
              <a:rPr lang="en-US" sz="2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M</a:t>
            </a:r>
            <a:r>
              <a:rPr lang="ru-RU" sz="2000" baseline="-25000" dirty="0" smtClean="0">
                <a:sym typeface="Symbol"/>
              </a:rPr>
              <a:t> </a:t>
            </a:r>
            <a:r>
              <a:rPr lang="ru-RU" sz="2000" dirty="0" smtClean="0">
                <a:sym typeface="Symbol"/>
              </a:rPr>
              <a:t>= 1 при условии, что множество единичных битов двоичной записи числа M входит во множество единичных битов двоичной записи числа K</a:t>
            </a:r>
          </a:p>
          <a:p>
            <a:pPr marL="457200" indent="-457200">
              <a:buNone/>
            </a:pPr>
            <a:endParaRPr lang="ru-RU" sz="2000" dirty="0" smtClean="0">
              <a:sym typeface="Symbol"/>
            </a:endParaRPr>
          </a:p>
          <a:p>
            <a:pPr marL="457200" indent="-45720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smtClean="0">
                <a:latin typeface="Arial"/>
                <a:cs typeface="Arial"/>
                <a:sym typeface="Symbol"/>
              </a:rPr>
              <a:t></a:t>
            </a:r>
            <a:r>
              <a:rPr lang="ru-RU" sz="2000" dirty="0" smtClean="0">
                <a:sym typeface="Symbol"/>
              </a:rPr>
              <a:t> Z</a:t>
            </a:r>
            <a:r>
              <a:rPr lang="en-US" sz="2000" baseline="-25000" dirty="0" smtClean="0">
                <a:sym typeface="Symbol"/>
              </a:rPr>
              <a:t>M</a:t>
            </a:r>
            <a:r>
              <a:rPr lang="ru-RU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= </a:t>
            </a: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 </a:t>
            </a:r>
            <a:r>
              <a:rPr lang="ru-RU" sz="2000" baseline="-25000" dirty="0" err="1" smtClean="0">
                <a:sym typeface="Symbol"/>
              </a:rPr>
              <a:t>or</a:t>
            </a:r>
            <a:r>
              <a:rPr lang="en-US" sz="2000" baseline="-25000" dirty="0" smtClean="0">
                <a:sym typeface="Symbol"/>
              </a:rPr>
              <a:t> M</a:t>
            </a:r>
            <a:endParaRPr lang="ru-RU" sz="2000" baseline="-25000" dirty="0" smtClean="0">
              <a:sym typeface="Symbol"/>
            </a:endParaRPr>
          </a:p>
          <a:p>
            <a:pPr marL="457200" indent="-457200">
              <a:buNone/>
            </a:pPr>
            <a:endParaRPr lang="ru-RU" sz="2000" baseline="-25000" dirty="0" smtClean="0">
              <a:sym typeface="Symbol"/>
            </a:endParaRPr>
          </a:p>
          <a:p>
            <a:pPr marL="457200" indent="-457200">
              <a:buNone/>
            </a:pPr>
            <a:r>
              <a:rPr lang="ru-RU" sz="2000" dirty="0" smtClean="0">
                <a:sym typeface="Symbol"/>
              </a:rPr>
              <a:t>Z</a:t>
            </a:r>
            <a:r>
              <a:rPr lang="en-US" sz="2000" baseline="-25000" dirty="0" smtClean="0">
                <a:sym typeface="Symbol"/>
              </a:rPr>
              <a:t>K</a:t>
            </a:r>
            <a:r>
              <a:rPr lang="ru-RU" sz="2000" dirty="0" smtClean="0">
                <a:sym typeface="Symbol"/>
              </a:rPr>
              <a:t> </a:t>
            </a:r>
            <a:r>
              <a:rPr lang="en-US" sz="2000" dirty="0" smtClean="0">
                <a:sym typeface="Symbol"/>
              </a:rPr>
              <a:t>+</a:t>
            </a:r>
            <a:r>
              <a:rPr lang="ru-RU" sz="2000" dirty="0" smtClean="0">
                <a:sym typeface="Symbol"/>
              </a:rPr>
              <a:t> Z</a:t>
            </a:r>
            <a:r>
              <a:rPr lang="en-US" sz="2000" baseline="-25000" dirty="0" smtClean="0">
                <a:sym typeface="Symbol"/>
              </a:rPr>
              <a:t>M</a:t>
            </a:r>
            <a:r>
              <a:rPr lang="ru-RU" sz="2000" dirty="0" smtClean="0">
                <a:sym typeface="Symbol"/>
              </a:rPr>
              <a:t> = Z</a:t>
            </a:r>
            <a:r>
              <a:rPr lang="en-US" sz="2000" baseline="-25000" dirty="0" smtClean="0">
                <a:sym typeface="Symbol"/>
              </a:rPr>
              <a:t>K </a:t>
            </a:r>
            <a:r>
              <a:rPr lang="ru-RU" sz="2000" baseline="-25000" dirty="0" smtClean="0">
                <a:sym typeface="Symbol"/>
              </a:rPr>
              <a:t>&amp;</a:t>
            </a:r>
            <a:r>
              <a:rPr lang="en-US" sz="2000" baseline="-25000" dirty="0" smtClean="0">
                <a:sym typeface="Symbol"/>
              </a:rPr>
              <a:t> </a:t>
            </a:r>
            <a:r>
              <a:rPr lang="en-US" sz="2000" baseline="-25000" dirty="0" smtClean="0">
                <a:sym typeface="Symbol"/>
              </a:rPr>
              <a:t>M</a:t>
            </a:r>
            <a:endParaRPr lang="ru-RU" sz="2000" dirty="0" smtClean="0">
              <a:sym typeface="Symbol"/>
            </a:endParaRPr>
          </a:p>
          <a:p>
            <a:pPr marL="457200" indent="-457200">
              <a:buNone/>
            </a:pPr>
            <a:endParaRPr lang="ru-RU" sz="2000" dirty="0" smtClean="0">
              <a:sym typeface="Symbol"/>
            </a:endParaRPr>
          </a:p>
          <a:p>
            <a:pPr marL="457200" indent="-457200">
              <a:buNone/>
            </a:pPr>
            <a:endParaRPr lang="ru-RU" sz="2000" dirty="0" smtClean="0">
              <a:sym typeface="Symbol"/>
            </a:endParaRPr>
          </a:p>
          <a:p>
            <a:pPr marL="457200" indent="-457200">
              <a:buNone/>
            </a:pPr>
            <a:endParaRPr lang="en-US" sz="2000" dirty="0" smtClean="0">
              <a:sym typeface="Symbol"/>
            </a:endParaRPr>
          </a:p>
          <a:p>
            <a:pPr marL="457200" indent="-457200">
              <a:buNone/>
            </a:pPr>
            <a:endParaRPr lang="ru-RU" sz="2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2285</Words>
  <Application>Microsoft Office PowerPoint</Application>
  <PresentationFormat>Экран (4:3)</PresentationFormat>
  <Paragraphs>224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Wingdings 2</vt:lpstr>
      <vt:lpstr>Тема Office</vt:lpstr>
      <vt:lpstr>Задание 18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18</dc:title>
  <dc:creator>Ольга</dc:creator>
  <cp:lastModifiedBy>Наталия</cp:lastModifiedBy>
  <cp:revision>126</cp:revision>
  <dcterms:created xsi:type="dcterms:W3CDTF">2017-02-15T05:46:32Z</dcterms:created>
  <dcterms:modified xsi:type="dcterms:W3CDTF">2017-04-06T04:37:06Z</dcterms:modified>
</cp:coreProperties>
</file>